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77" r:id="rId2"/>
    <p:sldId id="364" r:id="rId3"/>
    <p:sldId id="348" r:id="rId4"/>
    <p:sldId id="258" r:id="rId5"/>
    <p:sldId id="257" r:id="rId6"/>
    <p:sldId id="339" r:id="rId7"/>
    <p:sldId id="340" r:id="rId8"/>
    <p:sldId id="341" r:id="rId9"/>
    <p:sldId id="276" r:id="rId10"/>
    <p:sldId id="268" r:id="rId11"/>
    <p:sldId id="342" r:id="rId12"/>
    <p:sldId id="343" r:id="rId13"/>
    <p:sldId id="292" r:id="rId14"/>
    <p:sldId id="295" r:id="rId15"/>
    <p:sldId id="293" r:id="rId16"/>
    <p:sldId id="299" r:id="rId17"/>
    <p:sldId id="344" r:id="rId18"/>
    <p:sldId id="349" r:id="rId19"/>
    <p:sldId id="338" r:id="rId20"/>
    <p:sldId id="329" r:id="rId21"/>
    <p:sldId id="262" r:id="rId22"/>
    <p:sldId id="345" r:id="rId23"/>
    <p:sldId id="347" r:id="rId24"/>
    <p:sldId id="352" r:id="rId25"/>
    <p:sldId id="353" r:id="rId26"/>
    <p:sldId id="354" r:id="rId27"/>
    <p:sldId id="265" r:id="rId28"/>
    <p:sldId id="355" r:id="rId29"/>
    <p:sldId id="356" r:id="rId30"/>
    <p:sldId id="378" r:id="rId31"/>
    <p:sldId id="357" r:id="rId32"/>
    <p:sldId id="379" r:id="rId33"/>
    <p:sldId id="359" r:id="rId34"/>
    <p:sldId id="358" r:id="rId35"/>
    <p:sldId id="351" r:id="rId36"/>
    <p:sldId id="350" r:id="rId37"/>
    <p:sldId id="314" r:id="rId38"/>
    <p:sldId id="315" r:id="rId39"/>
    <p:sldId id="316" r:id="rId40"/>
    <p:sldId id="319" r:id="rId41"/>
    <p:sldId id="332" r:id="rId42"/>
    <p:sldId id="321" r:id="rId43"/>
    <p:sldId id="333" r:id="rId44"/>
    <p:sldId id="346" r:id="rId45"/>
    <p:sldId id="322" r:id="rId46"/>
    <p:sldId id="324" r:id="rId47"/>
    <p:sldId id="336" r:id="rId48"/>
    <p:sldId id="326" r:id="rId49"/>
    <p:sldId id="334" r:id="rId50"/>
    <p:sldId id="325" r:id="rId51"/>
    <p:sldId id="335" r:id="rId52"/>
    <p:sldId id="365" r:id="rId53"/>
    <p:sldId id="256" r:id="rId54"/>
    <p:sldId id="261" r:id="rId55"/>
    <p:sldId id="270" r:id="rId56"/>
    <p:sldId id="370" r:id="rId57"/>
    <p:sldId id="376" r:id="rId58"/>
    <p:sldId id="377" r:id="rId59"/>
    <p:sldId id="274" r:id="rId60"/>
    <p:sldId id="361" r:id="rId61"/>
    <p:sldId id="362" r:id="rId62"/>
    <p:sldId id="363" r:id="rId63"/>
    <p:sldId id="279" r:id="rId64"/>
    <p:sldId id="275" r:id="rId65"/>
    <p:sldId id="360" r:id="rId66"/>
    <p:sldId id="281" r:id="rId67"/>
    <p:sldId id="282" r:id="rId68"/>
    <p:sldId id="283" r:id="rId69"/>
    <p:sldId id="380" r:id="rId70"/>
    <p:sldId id="284" r:id="rId71"/>
    <p:sldId id="286" r:id="rId72"/>
    <p:sldId id="381" r:id="rId7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  <p:ext uri="{1BD7E111-0CB8-44D6-8891-C1BB2F81B7CC}">
      <p1710:readonlyRecommended xmlns:p1710="http://schemas.microsoft.com/office/powerpoint/2017/10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569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3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5C23A-F838-4D39-9716-268DCAD6AD8A}" type="datetimeFigureOut">
              <a:rPr lang="it-IT" smtClean="0"/>
              <a:t>18/03/2022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6572A-1399-4C3B-9DD1-261AB10A43A0}" type="slidenum">
              <a:rPr lang="it-IT" smtClean="0"/>
              <a:t>‹N›</a:t>
            </a:fld>
            <a:endParaRPr lang="it-IT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21400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5C23A-F838-4D39-9716-268DCAD6AD8A}" type="datetimeFigureOut">
              <a:rPr lang="it-IT" smtClean="0"/>
              <a:t>18/03/2022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6572A-1399-4C3B-9DD1-261AB10A43A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013225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5C23A-F838-4D39-9716-268DCAD6AD8A}" type="datetimeFigureOut">
              <a:rPr lang="it-IT" smtClean="0"/>
              <a:t>18/03/2022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6572A-1399-4C3B-9DD1-261AB10A43A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176490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5C23A-F838-4D39-9716-268DCAD6AD8A}" type="datetimeFigureOut">
              <a:rPr lang="it-IT" smtClean="0"/>
              <a:t>18/03/2022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6572A-1399-4C3B-9DD1-261AB10A43A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258509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Intestazione sezio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5C23A-F838-4D39-9716-268DCAD6AD8A}" type="datetimeFigureOut">
              <a:rPr lang="it-IT" smtClean="0"/>
              <a:t>18/03/2022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6572A-1399-4C3B-9DD1-261AB10A43A0}" type="slidenum">
              <a:rPr lang="it-IT" smtClean="0"/>
              <a:t>‹N›</a:t>
            </a:fld>
            <a:endParaRPr lang="it-IT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75245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5C23A-F838-4D39-9716-268DCAD6AD8A}" type="datetimeFigureOut">
              <a:rPr lang="it-IT" smtClean="0"/>
              <a:t>18/03/2022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6572A-1399-4C3B-9DD1-261AB10A43A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335719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5C23A-F838-4D39-9716-268DCAD6AD8A}" type="datetimeFigureOut">
              <a:rPr lang="it-IT" smtClean="0"/>
              <a:t>18/03/2022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6572A-1399-4C3B-9DD1-261AB10A43A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920543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5C23A-F838-4D39-9716-268DCAD6AD8A}" type="datetimeFigureOut">
              <a:rPr lang="it-IT" smtClean="0"/>
              <a:t>18/03/2022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6572A-1399-4C3B-9DD1-261AB10A43A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888538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5C23A-F838-4D39-9716-268DCAD6AD8A}" type="datetimeFigureOut">
              <a:rPr lang="it-IT" smtClean="0"/>
              <a:t>18/03/2022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6572A-1399-4C3B-9DD1-261AB10A43A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844856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0145C23A-F838-4D39-9716-268DCAD6AD8A}" type="datetimeFigureOut">
              <a:rPr lang="it-IT" smtClean="0"/>
              <a:t>18/03/2022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316572A-1399-4C3B-9DD1-261AB10A43A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112584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5C23A-F838-4D39-9716-268DCAD6AD8A}" type="datetimeFigureOut">
              <a:rPr lang="it-IT" smtClean="0"/>
              <a:t>18/03/2022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6572A-1399-4C3B-9DD1-261AB10A43A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684599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0145C23A-F838-4D39-9716-268DCAD6AD8A}" type="datetimeFigureOut">
              <a:rPr lang="it-IT" smtClean="0"/>
              <a:t>18/03/2022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2316572A-1399-4C3B-9DD1-261AB10A43A0}" type="slidenum">
              <a:rPr lang="it-IT" smtClean="0"/>
              <a:t>‹N›</a:t>
            </a:fld>
            <a:endParaRPr lang="it-IT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80498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65.png"/><Relationship Id="rId7" Type="http://schemas.openxmlformats.org/officeDocument/2006/relationships/image" Target="../media/image68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00.png"/><Relationship Id="rId9" Type="http://schemas.openxmlformats.org/officeDocument/2006/relationships/image" Target="../media/image7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2" Type="http://schemas.openxmlformats.org/officeDocument/2006/relationships/image" Target="../media/image6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Relationship Id="rId9" Type="http://schemas.openxmlformats.org/officeDocument/2006/relationships/image" Target="../media/image7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1.png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8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4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9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20.png"/><Relationship Id="rId7" Type="http://schemas.openxmlformats.org/officeDocument/2006/relationships/hyperlink" Target="https://3cfeqx1hf82y3xcoull08ihx-wpengine.netdna-ssl.com/wp-content/uploads/2017/11/RM-MPU-9250A-00-v1.6.pdf" TargetMode="External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.png"/><Relationship Id="rId5" Type="http://schemas.openxmlformats.org/officeDocument/2006/relationships/hyperlink" Target="https://www.ngdc.noaa.gov/geomag/calculators/magcalc.shtml#igrfwmm" TargetMode="External"/><Relationship Id="rId4" Type="http://schemas.openxmlformats.org/officeDocument/2006/relationships/image" Target="../media/image130.png"/><Relationship Id="rId9" Type="http://schemas.openxmlformats.org/officeDocument/2006/relationships/image" Target="../media/image6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270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0.png"/><Relationship Id="rId5" Type="http://schemas.openxmlformats.org/officeDocument/2006/relationships/image" Target="../media/image262.png"/><Relationship Id="rId4" Type="http://schemas.openxmlformats.org/officeDocument/2006/relationships/image" Target="../media/image6.sv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0.png"/><Relationship Id="rId7" Type="http://schemas.openxmlformats.org/officeDocument/2006/relationships/image" Target="../media/image240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10" Type="http://schemas.openxmlformats.org/officeDocument/2006/relationships/image" Target="../media/image46.svg"/><Relationship Id="rId9" Type="http://schemas.openxmlformats.org/officeDocument/2006/relationships/image" Target="../media/image45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48.png"/><Relationship Id="rId7" Type="http://schemas.openxmlformats.org/officeDocument/2006/relationships/image" Target="../media/image69.pn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10" Type="http://schemas.openxmlformats.org/officeDocument/2006/relationships/image" Target="../media/image82.png"/><Relationship Id="rId4" Type="http://schemas.openxmlformats.org/officeDocument/2006/relationships/image" Target="../media/image49.png"/><Relationship Id="rId9" Type="http://schemas.openxmlformats.org/officeDocument/2006/relationships/image" Target="../media/image81.png"/></Relationships>
</file>

<file path=ppt/slides/_rels/slide28.xml.rels><?xml version="1.0" encoding="UTF-8" standalone="yes"?>
<Relationships xmlns="http://schemas.openxmlformats.org/package/2006/relationships"><Relationship Id="rId7" Type="http://schemas.openxmlformats.org/officeDocument/2006/relationships/image" Target="../media/image46.png"/><Relationship Id="rId2" Type="http://schemas.openxmlformats.org/officeDocument/2006/relationships/image" Target="../media/image4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1.png"/><Relationship Id="rId5" Type="http://schemas.openxmlformats.org/officeDocument/2006/relationships/image" Target="../media/image32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85.png"/><Relationship Id="rId5" Type="http://schemas.openxmlformats.org/officeDocument/2006/relationships/image" Target="../media/image84.svg"/><Relationship Id="rId4" Type="http://schemas.openxmlformats.org/officeDocument/2006/relationships/image" Target="../media/image8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85.png"/><Relationship Id="rId4" Type="http://schemas.openxmlformats.org/officeDocument/2006/relationships/image" Target="../media/image8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85.png"/><Relationship Id="rId5" Type="http://schemas.openxmlformats.org/officeDocument/2006/relationships/image" Target="../media/image88.svg"/><Relationship Id="rId4" Type="http://schemas.openxmlformats.org/officeDocument/2006/relationships/image" Target="../media/image8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85.png"/><Relationship Id="rId4" Type="http://schemas.openxmlformats.org/officeDocument/2006/relationships/image" Target="../media/image9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0.png"/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821.png"/><Relationship Id="rId7" Type="http://schemas.openxmlformats.org/officeDocument/2006/relationships/image" Target="../media/image870.png"/><Relationship Id="rId2" Type="http://schemas.openxmlformats.org/officeDocument/2006/relationships/image" Target="../media/image8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0.PNG"/><Relationship Id="rId5" Type="http://schemas.openxmlformats.org/officeDocument/2006/relationships/image" Target="../media/image850.png"/><Relationship Id="rId4" Type="http://schemas.openxmlformats.org/officeDocument/2006/relationships/image" Target="../media/image830.png"/><Relationship Id="rId9" Type="http://schemas.openxmlformats.org/officeDocument/2006/relationships/image" Target="../media/image910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98.png"/><Relationship Id="rId7" Type="http://schemas.openxmlformats.org/officeDocument/2006/relationships/image" Target="../media/image102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Relationship Id="rId9" Type="http://schemas.openxmlformats.org/officeDocument/2006/relationships/image" Target="../media/image10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171.png"/><Relationship Id="rId4" Type="http://schemas.openxmlformats.org/officeDocument/2006/relationships/image" Target="../media/image10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sv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sv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sv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sv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4.png"/><Relationship Id="rId4" Type="http://schemas.openxmlformats.org/officeDocument/2006/relationships/image" Target="../media/image1100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171.png"/><Relationship Id="rId4" Type="http://schemas.openxmlformats.org/officeDocument/2006/relationships/image" Target="../media/image105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0.png"/><Relationship Id="rId3" Type="http://schemas.openxmlformats.org/officeDocument/2006/relationships/image" Target="../media/image39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1.png"/><Relationship Id="rId11" Type="http://schemas.openxmlformats.org/officeDocument/2006/relationships/image" Target="../media/image116.png"/><Relationship Id="rId5" Type="http://schemas.openxmlformats.org/officeDocument/2006/relationships/image" Target="../media/image300.png"/><Relationship Id="rId10" Type="http://schemas.openxmlformats.org/officeDocument/2006/relationships/image" Target="../media/image371.png"/><Relationship Id="rId9" Type="http://schemas.openxmlformats.org/officeDocument/2006/relationships/image" Target="../media/image36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sv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sv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8.svg"/><Relationship Id="rId7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svg"/><Relationship Id="rId11" Type="http://schemas.openxmlformats.org/officeDocument/2006/relationships/image" Target="../media/image14.png"/><Relationship Id="rId5" Type="http://schemas.openxmlformats.org/officeDocument/2006/relationships/image" Target="../media/image9.png"/><Relationship Id="rId10" Type="http://schemas.openxmlformats.org/officeDocument/2006/relationships/image" Target="../media/image13.png"/><Relationship Id="rId4" Type="http://schemas.openxmlformats.org/officeDocument/2006/relationships/image" Target="../media/image8.png"/><Relationship Id="rId9" Type="http://schemas.openxmlformats.org/officeDocument/2006/relationships/image" Target="../media/image1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sv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sv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0.png"/><Relationship Id="rId9" Type="http://schemas.openxmlformats.org/officeDocument/2006/relationships/image" Target="../media/image130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0.png"/><Relationship Id="rId2" Type="http://schemas.openxmlformats.org/officeDocument/2006/relationships/image" Target="../media/image16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8.png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1.png"/><Relationship Id="rId2" Type="http://schemas.openxmlformats.org/officeDocument/2006/relationships/image" Target="../media/image11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9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3" Type="http://schemas.openxmlformats.org/officeDocument/2006/relationships/image" Target="../media/image124.png"/><Relationship Id="rId7" Type="http://schemas.openxmlformats.org/officeDocument/2006/relationships/image" Target="../media/image1280.png"/><Relationship Id="rId2" Type="http://schemas.openxmlformats.org/officeDocument/2006/relationships/image" Target="../media/image12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91.png"/><Relationship Id="rId5" Type="http://schemas.openxmlformats.org/officeDocument/2006/relationships/image" Target="../media/image1260.png"/><Relationship Id="rId4" Type="http://schemas.openxmlformats.org/officeDocument/2006/relationships/image" Target="../media/image1250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270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1.png"/><Relationship Id="rId4" Type="http://schemas.openxmlformats.org/officeDocument/2006/relationships/image" Target="../media/image2900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7" Type="http://schemas.openxmlformats.org/officeDocument/2006/relationships/image" Target="../media/image138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7.png"/><Relationship Id="rId5" Type="http://schemas.openxmlformats.org/officeDocument/2006/relationships/image" Target="../media/image136.png"/><Relationship Id="rId4" Type="http://schemas.openxmlformats.org/officeDocument/2006/relationships/image" Target="../media/image13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0.png"/><Relationship Id="rId3" Type="http://schemas.openxmlformats.org/officeDocument/2006/relationships/image" Target="../media/image39.png"/><Relationship Id="rId7" Type="http://schemas.openxmlformats.org/officeDocument/2006/relationships/image" Target="../media/image1330.png"/><Relationship Id="rId2" Type="http://schemas.openxmlformats.org/officeDocument/2006/relationships/image" Target="../media/image13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20.png"/><Relationship Id="rId5" Type="http://schemas.openxmlformats.org/officeDocument/2006/relationships/image" Target="../media/image1010.png"/><Relationship Id="rId4" Type="http://schemas.openxmlformats.org/officeDocument/2006/relationships/image" Target="../media/image129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340.png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openxmlformats.org/officeDocument/2006/relationships/image" Target="../media/image142.svg"/><Relationship Id="rId5" Type="http://schemas.openxmlformats.org/officeDocument/2006/relationships/image" Target="../media/image141.png"/><Relationship Id="rId4" Type="http://schemas.openxmlformats.org/officeDocument/2006/relationships/image" Target="../media/image139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1330.png"/><Relationship Id="rId2" Type="http://schemas.openxmlformats.org/officeDocument/2006/relationships/image" Target="../media/image13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20.png"/><Relationship Id="rId5" Type="http://schemas.openxmlformats.org/officeDocument/2006/relationships/image" Target="../media/image1010.png"/><Relationship Id="rId4" Type="http://schemas.openxmlformats.org/officeDocument/2006/relationships/image" Target="../media/image451.png"/><Relationship Id="rId9" Type="http://schemas.openxmlformats.org/officeDocument/2006/relationships/image" Target="../media/image1210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0.png"/><Relationship Id="rId2" Type="http://schemas.openxmlformats.org/officeDocument/2006/relationships/image" Target="../media/image13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2.png"/><Relationship Id="rId4" Type="http://schemas.openxmlformats.org/officeDocument/2006/relationships/image" Target="../media/image1410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png"/><Relationship Id="rId3" Type="http://schemas.openxmlformats.org/officeDocument/2006/relationships/image" Target="../media/image144.png"/><Relationship Id="rId7" Type="http://schemas.openxmlformats.org/officeDocument/2006/relationships/image" Target="../media/image148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7.png"/><Relationship Id="rId5" Type="http://schemas.openxmlformats.org/officeDocument/2006/relationships/image" Target="../media/image146.png"/><Relationship Id="rId4" Type="http://schemas.openxmlformats.org/officeDocument/2006/relationships/image" Target="../media/image145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0.png"/><Relationship Id="rId3" Type="http://schemas.openxmlformats.org/officeDocument/2006/relationships/image" Target="../media/image39.png"/><Relationship Id="rId7" Type="http://schemas.openxmlformats.org/officeDocument/2006/relationships/image" Target="../media/image1510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0.png"/><Relationship Id="rId9" Type="http://schemas.openxmlformats.org/officeDocument/2006/relationships/image" Target="../media/image1300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54.png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6" Type="http://schemas.openxmlformats.org/officeDocument/2006/relationships/image" Target="../media/image590.png"/><Relationship Id="rId5" Type="http://schemas.openxmlformats.org/officeDocument/2006/relationships/image" Target="../media/image153.svg"/><Relationship Id="rId4" Type="http://schemas.openxmlformats.org/officeDocument/2006/relationships/image" Target="../media/image152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54.png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6" Type="http://schemas.openxmlformats.org/officeDocument/2006/relationships/image" Target="../media/image640.png"/><Relationship Id="rId5" Type="http://schemas.openxmlformats.org/officeDocument/2006/relationships/image" Target="../media/image156.svg"/><Relationship Id="rId4" Type="http://schemas.openxmlformats.org/officeDocument/2006/relationships/image" Target="../media/image155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59.png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6" Type="http://schemas.openxmlformats.org/officeDocument/2006/relationships/image" Target="../media/image520.png"/><Relationship Id="rId5" Type="http://schemas.openxmlformats.org/officeDocument/2006/relationships/image" Target="../media/image158.svg"/><Relationship Id="rId4" Type="http://schemas.openxmlformats.org/officeDocument/2006/relationships/image" Target="../media/image157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64.png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6" Type="http://schemas.openxmlformats.org/officeDocument/2006/relationships/image" Target="../media/image163.png"/><Relationship Id="rId5" Type="http://schemas.openxmlformats.org/officeDocument/2006/relationships/image" Target="../media/image162.svg"/><Relationship Id="rId4" Type="http://schemas.openxmlformats.org/officeDocument/2006/relationships/image" Target="../media/image16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67.png"/><Relationship Id="rId2" Type="http://schemas.openxmlformats.org/officeDocument/2006/relationships/video" Target="../media/media11.mp4"/><Relationship Id="rId1" Type="http://schemas.microsoft.com/office/2007/relationships/media" Target="../media/media11.mp4"/><Relationship Id="rId6" Type="http://schemas.openxmlformats.org/officeDocument/2006/relationships/image" Target="../media/image720.png"/><Relationship Id="rId5" Type="http://schemas.openxmlformats.org/officeDocument/2006/relationships/image" Target="../media/image166.svg"/><Relationship Id="rId4" Type="http://schemas.openxmlformats.org/officeDocument/2006/relationships/image" Target="../media/image165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72.png"/><Relationship Id="rId2" Type="http://schemas.openxmlformats.org/officeDocument/2006/relationships/video" Target="../media/media12.mp4"/><Relationship Id="rId1" Type="http://schemas.microsoft.com/office/2007/relationships/media" Target="../media/media12.mp4"/><Relationship Id="rId6" Type="http://schemas.openxmlformats.org/officeDocument/2006/relationships/image" Target="../media/image810.png"/><Relationship Id="rId5" Type="http://schemas.openxmlformats.org/officeDocument/2006/relationships/image" Target="../media/image169.svg"/><Relationship Id="rId4" Type="http://schemas.openxmlformats.org/officeDocument/2006/relationships/image" Target="../media/image168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0.png"/><Relationship Id="rId7" Type="http://schemas.openxmlformats.org/officeDocument/2006/relationships/image" Target="../media/image63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A3A613E-D2A3-412B-9FC7-C92AE53C64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294970" cy="3566160"/>
          </a:xfrm>
        </p:spPr>
        <p:txBody>
          <a:bodyPr/>
          <a:lstStyle/>
          <a:p>
            <a:r>
              <a:rPr lang="it-IT" dirty="0"/>
              <a:t>EGO – Walking on </a:t>
            </a:r>
            <a:r>
              <a:rPr lang="it-IT" dirty="0" err="1"/>
              <a:t>Slopes</a:t>
            </a:r>
            <a:endParaRPr lang="it-IT" dirty="0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6A1EED2B-0F85-46D8-8DCC-D0BE1C9BF3B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 err="1"/>
              <a:t>Modelling</a:t>
            </a:r>
            <a:r>
              <a:rPr lang="it-IT" dirty="0"/>
              <a:t> and control of an inverse </a:t>
            </a:r>
            <a:r>
              <a:rPr lang="it-IT" dirty="0" err="1"/>
              <a:t>pendulum</a:t>
            </a:r>
            <a:r>
              <a:rPr lang="it-IT" dirty="0"/>
              <a:t> over a </a:t>
            </a:r>
            <a:r>
              <a:rPr lang="it-IT" dirty="0" err="1"/>
              <a:t>unicycle</a:t>
            </a:r>
            <a:r>
              <a:rPr lang="it-IT" dirty="0"/>
              <a:t> on </a:t>
            </a:r>
            <a:r>
              <a:rPr lang="it-IT" dirty="0" err="1"/>
              <a:t>slopes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2230548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B904F34-F31A-4A02-91E8-7A3E9AF10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Pfaffian</a:t>
            </a:r>
            <a:r>
              <a:rPr lang="it-IT" dirty="0"/>
              <a:t> Matrix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83D14FE7-3E81-42A3-809B-6D171A5EE3A2}"/>
                  </a:ext>
                </a:extLst>
              </p:cNvPr>
              <p:cNvSpPr txBox="1"/>
              <p:nvPr/>
            </p:nvSpPr>
            <p:spPr>
              <a:xfrm>
                <a:off x="7981761" y="2513897"/>
                <a:ext cx="3662285" cy="8917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it-IT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it-IT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acc>
                                <m:accPr>
                                  <m:chr m:val="̇"/>
                                  <m:ctrlPr>
                                    <a:rPr lang="it-IT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it-IT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  <m:r>
                                <a:rPr lang="it-IT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it-IT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func>
                                <m:funcPr>
                                  <m:ctrlPr>
                                    <a:rPr lang="it-IT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it-IT" b="0" i="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it-IT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az-Cyrl-AZ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Ѳ</m:t>
                                      </m:r>
                                    </m:e>
                                  </m:d>
                                </m:e>
                              </m:func>
                              <m:acc>
                                <m:accPr>
                                  <m:chr m:val="̇"/>
                                  <m:ctrlPr>
                                    <a:rPr lang="it-IT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az-Cyrl-AZ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Ѳ</m:t>
                                  </m:r>
                                </m:e>
                              </m:acc>
                              <m:r>
                                <a:rPr lang="it-IT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it-IT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func>
                                <m:funcPr>
                                  <m:ctrlPr>
                                    <a:rPr lang="it-IT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it-IT" b="0" i="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it-IT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az-Cyrl-AZ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Ѳ</m:t>
                                      </m:r>
                                    </m:e>
                                  </m:d>
                                </m:e>
                              </m:func>
                              <m:sSub>
                                <m:sSubPr>
                                  <m:ctrlP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it-IT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l-GR" i="1" dirty="0">
                                          <a:latin typeface="Cambria Math" panose="02040503050406030204" pitchFamily="18" charset="0"/>
                                        </a:rPr>
                                        <m:t>γ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it-IT" b="0" i="1" dirty="0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acc>
                                <m:accPr>
                                  <m:chr m:val="̇"/>
                                  <m:ctrlPr>
                                    <a:rPr lang="it-IT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it-IT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  <m:r>
                                <a:rPr lang="it-IT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it-IT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func>
                                <m:funcPr>
                                  <m:ctrlPr>
                                    <a:rPr lang="it-IT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it-IT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it-IT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az-Cyrl-AZ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Ѳ</m:t>
                                      </m:r>
                                    </m:e>
                                  </m:d>
                                  <m:r>
                                    <a:rPr lang="it-IT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acc>
                                    <m:accPr>
                                      <m:chr m:val="̇"/>
                                      <m:ctrlPr>
                                        <a:rPr lang="it-IT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az-Cyrl-AZ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Ѳ</m:t>
                                      </m:r>
                                    </m:e>
                                  </m:acc>
                                </m:e>
                              </m:func>
                              <m:r>
                                <a:rPr lang="it-IT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it-IT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func>
                                <m:funcPr>
                                  <m:ctrlPr>
                                    <a:rPr lang="it-IT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it-IT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it-IT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az-Cyrl-AZ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Ѳ</m:t>
                                      </m:r>
                                    </m:e>
                                  </m:d>
                                </m:e>
                              </m:func>
                              <m:sSub>
                                <m:sSubPr>
                                  <m:ctrlP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it-IT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l-GR" i="1" dirty="0">
                                          <a:latin typeface="Cambria Math" panose="02040503050406030204" pitchFamily="18" charset="0"/>
                                        </a:rPr>
                                        <m:t>γ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it-IT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it-IT" dirty="0"/>
                  <a:t>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it-IT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it-IT" i="1" dirty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it-IT" dirty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it-IT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83D14FE7-3E81-42A3-809B-6D171A5EE3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1761" y="2513897"/>
                <a:ext cx="3662285" cy="89171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D29A82D2-7F55-4DF7-B810-5ECB52BC10D3}"/>
                  </a:ext>
                </a:extLst>
              </p:cNvPr>
              <p:cNvSpPr txBox="1"/>
              <p:nvPr/>
            </p:nvSpPr>
            <p:spPr>
              <a:xfrm>
                <a:off x="180146" y="4583368"/>
                <a:ext cx="7534549" cy="15096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it-IT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it-IT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6"/>
                                    <m:mcJc m:val="center"/>
                                  </m:mcPr>
                                </m:mc>
                              </m:mcs>
                              <m:ctrlPr>
                                <a:rPr lang="it-IT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it-IT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  <m:d>
                                  <m:dPr>
                                    <m:ctrlPr>
                                      <a:rPr lang="it-IT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az-Cyrl-AZ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Ѳ</m:t>
                                    </m:r>
                                  </m:e>
                                </m:d>
                                <m:r>
                                  <a:rPr lang="it-IT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  <m:e>
                                <m:func>
                                  <m:funcPr>
                                    <m:ctrlPr>
                                      <a:rPr lang="it-IT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it-IT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it-IT" i="1" dirty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az-Cyrl-AZ" i="1" dirty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Ѳ</m:t>
                                        </m:r>
                                      </m:e>
                                    </m:d>
                                  </m:e>
                                </m:func>
                              </m:e>
                              <m:e>
                                <m:r>
                                  <a:rPr lang="it-IT" i="0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i="0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i="0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it-IT" b="0" i="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it-IT" i="0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it-IT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  <m:func>
                                  <m:funcPr>
                                    <m:ctrlPr>
                                      <a:rPr lang="it-IT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it-IT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it-IT" i="1" dirty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az-Cyrl-AZ" i="1" dirty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Ѳ</m:t>
                                        </m:r>
                                      </m:e>
                                    </m:d>
                                  </m:e>
                                </m:func>
                              </m:e>
                              <m:e>
                                <m:r>
                                  <a:rPr lang="it-IT" b="0" i="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m:rPr>
                                    <m:sty m:val="p"/>
                                  </m:rPr>
                                  <a:rPr lang="it-IT" b="0" i="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r</m:t>
                                </m:r>
                                <m:r>
                                  <a:rPr lang="it-IT" b="0" i="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it-IT" dirty="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  <m:r>
                                  <a:rPr lang="it-IT" b="0" i="1" dirty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az-Cyrl-AZ" i="1" dirty="0">
                                    <a:latin typeface="Cambria Math" panose="02040503050406030204" pitchFamily="18" charset="0"/>
                                  </a:rPr>
                                  <m:t>Ѳ</m:t>
                                </m:r>
                                <m:r>
                                  <a:rPr lang="it-IT" b="0" i="1" dirty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a:rPr lang="it-IT" b="0" i="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m:rPr>
                                    <m:sty m:val="p"/>
                                  </m:rPr>
                                  <a:rPr lang="it-IT" b="0" i="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r</m:t>
                                </m:r>
                                <m:func>
                                  <m:funcPr>
                                    <m:ctrlPr>
                                      <a:rPr lang="it-IT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it-IT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it-IT" i="1" dirty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az-Cyrl-AZ" i="1" dirty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Ѳ</m:t>
                                        </m:r>
                                      </m:e>
                                    </m:d>
                                  </m:e>
                                </m:func>
                              </m:e>
                              <m:e>
                                <m:r>
                                  <a:rPr lang="it-IT" b="0" i="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it-IT" i="0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it-IT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  <m:r>
                                  <a:rPr lang="it-IT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it-IT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  <m:d>
                                  <m:dPr>
                                    <m:ctrlPr>
                                      <a:rPr lang="it-IT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az-Cyrl-AZ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Ѳ</m:t>
                                    </m:r>
                                  </m:e>
                                </m:d>
                              </m:e>
                              <m:e>
                                <m:func>
                                  <m:funcPr>
                                    <m:ctrlPr>
                                      <a:rPr lang="it-IT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it-IT" dirty="0"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  <m:r>
                                      <a:rPr lang="it-IT" dirty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it-IT" dirty="0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it-IT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az-Cyrl-AZ" i="1" dirty="0">
                                            <a:latin typeface="Cambria Math" panose="02040503050406030204" pitchFamily="18" charset="0"/>
                                          </a:rPr>
                                          <m:t>Ѳ</m:t>
                                        </m:r>
                                      </m:e>
                                    </m:d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it-IT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it-IT" b="0" i="0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  <m:r>
                                      <a:rPr lang="it-IT" b="0" i="0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it-IT" b="0" i="0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it-IT" i="1" dirty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az-Cyrl-AZ" i="1" dirty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Ѳ</m:t>
                                        </m:r>
                                      </m:e>
                                    </m:d>
                                  </m:e>
                                </m:func>
                              </m:e>
                              <m:e>
                                <m:r>
                                  <a:rPr lang="it-IT" b="0" i="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it-IT" b="0" i="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it-IT" b="0" i="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func>
                                  <m:funcPr>
                                    <m:ctrlPr>
                                      <a:rPr lang="it-IT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it-IT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  <m:r>
                                      <a:rPr lang="it-IT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it-IT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it-IT" i="1" dirty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az-Cyrl-AZ" i="1" dirty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Ѳ</m:t>
                                        </m:r>
                                      </m:e>
                                    </m:d>
                                  </m:e>
                                </m:func>
                              </m:e>
                              <m:e>
                                <m:r>
                                  <a:rPr lang="it-IT" dirty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m:rPr>
                                    <m:sty m:val="p"/>
                                  </m:rPr>
                                  <a:rPr lang="it-IT" dirty="0">
                                    <a:latin typeface="Cambria Math" panose="02040503050406030204" pitchFamily="18" charset="0"/>
                                  </a:rPr>
                                  <m:t>r</m:t>
                                </m:r>
                                <m:r>
                                  <a:rPr lang="it-IT" dirty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it-IT" dirty="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  <m:r>
                                  <a:rPr lang="it-IT" i="1" dirty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az-Cyrl-AZ" i="1" dirty="0">
                                    <a:latin typeface="Cambria Math" panose="02040503050406030204" pitchFamily="18" charset="0"/>
                                  </a:rPr>
                                  <m:t>Ѳ</m:t>
                                </m:r>
                                <m:r>
                                  <a:rPr lang="it-IT" i="1" dirty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a:rPr lang="it-IT" b="0" i="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b="0" i="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m:rPr>
                                    <m:sty m:val="p"/>
                                  </m:rPr>
                                  <a:rPr lang="it-IT" b="0" i="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r</m:t>
                                </m:r>
                                <m:func>
                                  <m:funcPr>
                                    <m:ctrlPr>
                                      <a:rPr lang="it-IT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it-IT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it-IT" i="1" dirty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az-Cyrl-AZ" i="1" dirty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Ѳ</m:t>
                                        </m:r>
                                      </m:e>
                                    </m:d>
                                  </m:e>
                                </m:func>
                              </m:e>
                            </m:mr>
                            <m:mr>
                              <m:e>
                                <m:r>
                                  <a:rPr lang="it-IT" i="0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it-IT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it-IT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  <m:r>
                                  <a:rPr lang="it-IT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it-IT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  <m:d>
                                  <m:dPr>
                                    <m:ctrlPr>
                                      <a:rPr lang="it-IT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az-Cyrl-AZ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Ѳ</m:t>
                                    </m:r>
                                  </m:e>
                                </m:d>
                              </m:e>
                              <m:e>
                                <m:func>
                                  <m:funcPr>
                                    <m:ctrlPr>
                                      <a:rPr lang="it-IT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it-IT" dirty="0"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  <m:r>
                                      <a:rPr lang="it-IT" dirty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it-IT" dirty="0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it-IT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az-Cyrl-AZ" i="1" dirty="0">
                                            <a:latin typeface="Cambria Math" panose="02040503050406030204" pitchFamily="18" charset="0"/>
                                          </a:rPr>
                                          <m:t>Ѳ</m:t>
                                        </m:r>
                                      </m:e>
                                    </m:d>
                                  </m:e>
                                </m:func>
                              </m:e>
                              <m:e>
                                <m:r>
                                  <a:rPr lang="it-IT" b="0" i="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lang="it-IT" b="0" i="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r</m:t>
                                </m:r>
                                <m:r>
                                  <a:rPr lang="it-IT" b="0" i="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it-IT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  <m:d>
                                  <m:dPr>
                                    <m:ctrlPr>
                                      <a:rPr lang="it-IT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az-Cyrl-AZ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Ѳ</m:t>
                                    </m:r>
                                  </m:e>
                                </m:d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it-IT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D29A82D2-7F55-4DF7-B810-5ECB52BC10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146" y="4583368"/>
                <a:ext cx="7534549" cy="150964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asellaDiTesto 5">
            <a:extLst>
              <a:ext uri="{FF2B5EF4-FFF2-40B4-BE49-F238E27FC236}">
                <a16:creationId xmlns:a16="http://schemas.microsoft.com/office/drawing/2014/main" id="{740394FE-7A5A-4311-8F6D-09C5CD1BAABC}"/>
              </a:ext>
            </a:extLst>
          </p:cNvPr>
          <p:cNvSpPr txBox="1"/>
          <p:nvPr/>
        </p:nvSpPr>
        <p:spPr>
          <a:xfrm>
            <a:off x="335268" y="2039978"/>
            <a:ext cx="2269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Null</a:t>
            </a:r>
            <a:r>
              <a:rPr lang="it-IT" dirty="0"/>
              <a:t> </a:t>
            </a:r>
            <a:r>
              <a:rPr lang="it-IT" dirty="0" err="1"/>
              <a:t>lateral</a:t>
            </a:r>
            <a:r>
              <a:rPr lang="it-IT" dirty="0"/>
              <a:t> </a:t>
            </a:r>
            <a:r>
              <a:rPr lang="it-IT" dirty="0" err="1"/>
              <a:t>velocity</a:t>
            </a:r>
            <a:endParaRPr lang="it-IT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D190915E-F915-4A8C-BD2E-8958D948D2E1}"/>
              </a:ext>
            </a:extLst>
          </p:cNvPr>
          <p:cNvSpPr txBox="1"/>
          <p:nvPr/>
        </p:nvSpPr>
        <p:spPr>
          <a:xfrm>
            <a:off x="4194374" y="2008563"/>
            <a:ext cx="2710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Right</a:t>
            </a:r>
            <a:r>
              <a:rPr lang="it-IT" dirty="0"/>
              <a:t> </a:t>
            </a:r>
            <a:r>
              <a:rPr lang="it-IT" dirty="0" err="1"/>
              <a:t>wheel</a:t>
            </a:r>
            <a:r>
              <a:rPr lang="it-IT" dirty="0"/>
              <a:t> pure </a:t>
            </a:r>
            <a:r>
              <a:rPr lang="it-IT" dirty="0" err="1"/>
              <a:t>rolling</a:t>
            </a:r>
            <a:endParaRPr lang="it-IT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5A29D23C-C53C-42D8-A408-7A3E5A10CDDF}"/>
              </a:ext>
            </a:extLst>
          </p:cNvPr>
          <p:cNvSpPr txBox="1"/>
          <p:nvPr/>
        </p:nvSpPr>
        <p:spPr>
          <a:xfrm>
            <a:off x="8493857" y="2008563"/>
            <a:ext cx="2585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Left </a:t>
            </a:r>
            <a:r>
              <a:rPr lang="it-IT" dirty="0" err="1"/>
              <a:t>wheel</a:t>
            </a:r>
            <a:r>
              <a:rPr lang="it-IT" dirty="0"/>
              <a:t> pure </a:t>
            </a:r>
            <a:r>
              <a:rPr lang="it-IT" dirty="0" err="1"/>
              <a:t>rolling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59CFC728-7527-4F9C-8A5C-F145C5A75603}"/>
                  </a:ext>
                </a:extLst>
              </p:cNvPr>
              <p:cNvSpPr txBox="1"/>
              <p:nvPr/>
            </p:nvSpPr>
            <p:spPr>
              <a:xfrm>
                <a:off x="335268" y="2647067"/>
                <a:ext cx="244919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it-IT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az-Cyrl-AZ" i="1">
                                  <a:latin typeface="Cambria Math" panose="02040503050406030204" pitchFamily="18" charset="0"/>
                                </a:rPr>
                                <m:t>Ѳ</m:t>
                              </m:r>
                            </m:e>
                          </m:d>
                        </m:e>
                      </m:func>
                      <m:acc>
                        <m:accPr>
                          <m:chr m:val="̇"/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+</m:t>
                      </m:r>
                      <m:func>
                        <m:func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it-IT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az-Cyrl-AZ" i="1">
                                  <a:latin typeface="Cambria Math" panose="02040503050406030204" pitchFamily="18" charset="0"/>
                                </a:rPr>
                                <m:t>Ѳ</m:t>
                              </m:r>
                            </m:e>
                          </m:d>
                        </m:e>
                      </m:func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̇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59CFC728-7527-4F9C-8A5C-F145C5A756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268" y="2647067"/>
                <a:ext cx="2449197" cy="276999"/>
              </a:xfrm>
              <a:prstGeom prst="rect">
                <a:avLst/>
              </a:prstGeom>
              <a:blipFill>
                <a:blip r:embed="rId4"/>
                <a:stretch>
                  <a:fillRect l="-995" t="-2174" r="-1741" b="-2391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876CCC51-B9E0-4113-9271-DAFCBDE0080A}"/>
                  </a:ext>
                </a:extLst>
              </p:cNvPr>
              <p:cNvSpPr txBox="1"/>
              <p:nvPr/>
            </p:nvSpPr>
            <p:spPr>
              <a:xfrm>
                <a:off x="3704111" y="2515413"/>
                <a:ext cx="3690690" cy="8917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it-IT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it-IT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acc>
                                <m:accPr>
                                  <m:chr m:val="̇"/>
                                  <m:ctrlPr>
                                    <a:rPr lang="it-IT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it-IT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  <m:r>
                                <a:rPr lang="it-IT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it-IT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func>
                                <m:funcPr>
                                  <m:ctrlPr>
                                    <a:rPr lang="it-IT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it-IT" b="0" i="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it-IT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az-Cyrl-AZ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Ѳ</m:t>
                                      </m:r>
                                    </m:e>
                                  </m:d>
                                </m:e>
                              </m:func>
                              <m:acc>
                                <m:accPr>
                                  <m:chr m:val="̇"/>
                                  <m:ctrlPr>
                                    <a:rPr lang="it-IT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az-Cyrl-AZ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Ѳ</m:t>
                                  </m:r>
                                </m:e>
                              </m:acc>
                              <m:r>
                                <a:rPr lang="it-IT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it-IT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func>
                                <m:funcPr>
                                  <m:ctrlPr>
                                    <a:rPr lang="it-IT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it-IT" b="0" i="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it-IT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az-Cyrl-AZ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Ѳ</m:t>
                                      </m:r>
                                    </m:e>
                                  </m:d>
                                </m:e>
                              </m:func>
                              <m:sSub>
                                <m:sSubPr>
                                  <m:ctrlP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it-IT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l-GR" i="1" dirty="0">
                                          <a:latin typeface="Cambria Math" panose="02040503050406030204" pitchFamily="18" charset="0"/>
                                        </a:rPr>
                                        <m:t>γ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acc>
                                <m:accPr>
                                  <m:chr m:val="̇"/>
                                  <m:ctrlPr>
                                    <a:rPr lang="it-IT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it-IT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  <m:r>
                                <a:rPr lang="it-IT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it-IT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func>
                                <m:funcPr>
                                  <m:ctrlPr>
                                    <a:rPr lang="it-IT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it-IT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it-IT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az-Cyrl-AZ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Ѳ</m:t>
                                      </m:r>
                                    </m:e>
                                  </m:d>
                                  <m:r>
                                    <a:rPr lang="it-IT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acc>
                                    <m:accPr>
                                      <m:chr m:val="̇"/>
                                      <m:ctrlPr>
                                        <a:rPr lang="it-IT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az-Cyrl-AZ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Ѳ</m:t>
                                      </m:r>
                                    </m:e>
                                  </m:acc>
                                </m:e>
                              </m:func>
                              <m:r>
                                <a:rPr lang="it-IT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it-IT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func>
                                <m:funcPr>
                                  <m:ctrlPr>
                                    <a:rPr lang="it-IT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it-IT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it-IT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az-Cyrl-AZ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Ѳ</m:t>
                                      </m:r>
                                    </m:e>
                                  </m:d>
                                </m:e>
                              </m:func>
                              <m:sSub>
                                <m:sSubPr>
                                  <m:ctrlP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it-IT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l-GR" i="1" dirty="0">
                                          <a:latin typeface="Cambria Math" panose="02040503050406030204" pitchFamily="18" charset="0"/>
                                        </a:rPr>
                                        <m:t>γ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it-IT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it-IT" dirty="0"/>
                  <a:t>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it-IT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it-IT" i="1" dirty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it-IT" dirty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it-IT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876CCC51-B9E0-4113-9271-DAFCBDE008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4111" y="2515413"/>
                <a:ext cx="3690690" cy="89171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9546EB0F-FD8F-4918-A4E4-ED9DCA1CFC0D}"/>
              </a:ext>
            </a:extLst>
          </p:cNvPr>
          <p:cNvSpPr txBox="1"/>
          <p:nvPr/>
        </p:nvSpPr>
        <p:spPr>
          <a:xfrm>
            <a:off x="2461853" y="4000519"/>
            <a:ext cx="2494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/>
              <a:t>Resultant</a:t>
            </a:r>
            <a:r>
              <a:rPr lang="it-IT" dirty="0"/>
              <a:t> </a:t>
            </a:r>
            <a:r>
              <a:rPr lang="it-IT" dirty="0" err="1"/>
              <a:t>pfaffian</a:t>
            </a:r>
            <a:r>
              <a:rPr lang="it-IT" dirty="0"/>
              <a:t> </a:t>
            </a:r>
            <a:r>
              <a:rPr lang="it-IT" dirty="0" err="1"/>
              <a:t>matrix</a:t>
            </a:r>
            <a:endParaRPr lang="it-IT" dirty="0"/>
          </a:p>
        </p:txBody>
      </p:sp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FDD444D2-807C-497E-82C3-41CC79DAD56E}"/>
              </a:ext>
            </a:extLst>
          </p:cNvPr>
          <p:cNvCxnSpPr>
            <a:cxnSpLocks/>
          </p:cNvCxnSpPr>
          <p:nvPr/>
        </p:nvCxnSpPr>
        <p:spPr>
          <a:xfrm flipV="1">
            <a:off x="8469309" y="3835154"/>
            <a:ext cx="0" cy="240584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99484B01-2DAE-42D3-8E8E-CECB35ECE2B1}"/>
              </a:ext>
            </a:extLst>
          </p:cNvPr>
          <p:cNvCxnSpPr>
            <a:cxnSpLocks/>
          </p:cNvCxnSpPr>
          <p:nvPr/>
        </p:nvCxnSpPr>
        <p:spPr>
          <a:xfrm>
            <a:off x="8469309" y="6241003"/>
            <a:ext cx="268993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ttore diritto 14">
            <a:extLst>
              <a:ext uri="{FF2B5EF4-FFF2-40B4-BE49-F238E27FC236}">
                <a16:creationId xmlns:a16="http://schemas.microsoft.com/office/drawing/2014/main" id="{1F9276D0-3A35-4770-9C75-9547F990405A}"/>
              </a:ext>
            </a:extLst>
          </p:cNvPr>
          <p:cNvCxnSpPr>
            <a:cxnSpLocks/>
          </p:cNvCxnSpPr>
          <p:nvPr/>
        </p:nvCxnSpPr>
        <p:spPr>
          <a:xfrm flipV="1">
            <a:off x="9339258" y="4717155"/>
            <a:ext cx="852257" cy="74705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ttore diritto 15">
            <a:extLst>
              <a:ext uri="{FF2B5EF4-FFF2-40B4-BE49-F238E27FC236}">
                <a16:creationId xmlns:a16="http://schemas.microsoft.com/office/drawing/2014/main" id="{53993368-EDB6-4A25-AF7B-F8359F4BB04C}"/>
              </a:ext>
            </a:extLst>
          </p:cNvPr>
          <p:cNvCxnSpPr>
            <a:cxnSpLocks/>
          </p:cNvCxnSpPr>
          <p:nvPr/>
        </p:nvCxnSpPr>
        <p:spPr>
          <a:xfrm flipH="1" flipV="1">
            <a:off x="10021056" y="4497801"/>
            <a:ext cx="358805" cy="44758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ttore diritto 16">
            <a:extLst>
              <a:ext uri="{FF2B5EF4-FFF2-40B4-BE49-F238E27FC236}">
                <a16:creationId xmlns:a16="http://schemas.microsoft.com/office/drawing/2014/main" id="{9DC5D5EC-48F5-4659-BFA1-E0EE75C35C3D}"/>
              </a:ext>
            </a:extLst>
          </p:cNvPr>
          <p:cNvCxnSpPr>
            <a:cxnSpLocks/>
          </p:cNvCxnSpPr>
          <p:nvPr/>
        </p:nvCxnSpPr>
        <p:spPr>
          <a:xfrm flipH="1" flipV="1">
            <a:off x="9152709" y="5231542"/>
            <a:ext cx="358805" cy="44758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ttore 2 17">
            <a:extLst>
              <a:ext uri="{FF2B5EF4-FFF2-40B4-BE49-F238E27FC236}">
                <a16:creationId xmlns:a16="http://schemas.microsoft.com/office/drawing/2014/main" id="{A133A2C3-178A-490C-827E-90D5EF476A31}"/>
              </a:ext>
            </a:extLst>
          </p:cNvPr>
          <p:cNvCxnSpPr>
            <a:cxnSpLocks/>
          </p:cNvCxnSpPr>
          <p:nvPr/>
        </p:nvCxnSpPr>
        <p:spPr>
          <a:xfrm flipH="1" flipV="1">
            <a:off x="9293153" y="4515557"/>
            <a:ext cx="472234" cy="56324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BE1BD2E6-A85F-4E5F-B384-646E8CA667C7}"/>
              </a:ext>
            </a:extLst>
          </p:cNvPr>
          <p:cNvCxnSpPr>
            <a:cxnSpLocks/>
          </p:cNvCxnSpPr>
          <p:nvPr/>
        </p:nvCxnSpPr>
        <p:spPr>
          <a:xfrm flipV="1">
            <a:off x="9767239" y="4490251"/>
            <a:ext cx="668118" cy="59288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asellaDiTesto 19">
                <a:extLst>
                  <a:ext uri="{FF2B5EF4-FFF2-40B4-BE49-F238E27FC236}">
                    <a16:creationId xmlns:a16="http://schemas.microsoft.com/office/drawing/2014/main" id="{B913BD94-7B0C-49F1-A9D2-489EF0BD708B}"/>
                  </a:ext>
                </a:extLst>
              </p:cNvPr>
              <p:cNvSpPr txBox="1"/>
              <p:nvPr/>
            </p:nvSpPr>
            <p:spPr>
              <a:xfrm>
                <a:off x="10377359" y="4305585"/>
                <a:ext cx="9103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20" name="CasellaDiTesto 19">
                <a:extLst>
                  <a:ext uri="{FF2B5EF4-FFF2-40B4-BE49-F238E27FC236}">
                    <a16:creationId xmlns:a16="http://schemas.microsoft.com/office/drawing/2014/main" id="{B913BD94-7B0C-49F1-A9D2-489EF0BD70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77359" y="4305585"/>
                <a:ext cx="910317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asellaDiTesto 20">
                <a:extLst>
                  <a:ext uri="{FF2B5EF4-FFF2-40B4-BE49-F238E27FC236}">
                    <a16:creationId xmlns:a16="http://schemas.microsoft.com/office/drawing/2014/main" id="{968A1507-5545-466C-97DB-CF59F78720DB}"/>
                  </a:ext>
                </a:extLst>
              </p:cNvPr>
              <p:cNvSpPr txBox="1"/>
              <p:nvPr/>
            </p:nvSpPr>
            <p:spPr>
              <a:xfrm>
                <a:off x="8914920" y="4130143"/>
                <a:ext cx="542124" cy="3915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21" name="CasellaDiTesto 20">
                <a:extLst>
                  <a:ext uri="{FF2B5EF4-FFF2-40B4-BE49-F238E27FC236}">
                    <a16:creationId xmlns:a16="http://schemas.microsoft.com/office/drawing/2014/main" id="{968A1507-5545-466C-97DB-CF59F78720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4920" y="4130143"/>
                <a:ext cx="542124" cy="391582"/>
              </a:xfrm>
              <a:prstGeom prst="rect">
                <a:avLst/>
              </a:prstGeom>
              <a:blipFill>
                <a:blip r:embed="rId7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Connettore diritto 21">
            <a:extLst>
              <a:ext uri="{FF2B5EF4-FFF2-40B4-BE49-F238E27FC236}">
                <a16:creationId xmlns:a16="http://schemas.microsoft.com/office/drawing/2014/main" id="{71D8C566-32A8-431A-9911-B879B69AB440}"/>
              </a:ext>
            </a:extLst>
          </p:cNvPr>
          <p:cNvCxnSpPr/>
          <p:nvPr/>
        </p:nvCxnSpPr>
        <p:spPr>
          <a:xfrm flipV="1">
            <a:off x="9770251" y="4145187"/>
            <a:ext cx="0" cy="886329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ttore diritto 22">
            <a:extLst>
              <a:ext uri="{FF2B5EF4-FFF2-40B4-BE49-F238E27FC236}">
                <a16:creationId xmlns:a16="http://schemas.microsoft.com/office/drawing/2014/main" id="{4115EA6C-B8B5-4541-950A-85012F9C2D7D}"/>
              </a:ext>
            </a:extLst>
          </p:cNvPr>
          <p:cNvCxnSpPr>
            <a:cxnSpLocks/>
          </p:cNvCxnSpPr>
          <p:nvPr/>
        </p:nvCxnSpPr>
        <p:spPr>
          <a:xfrm flipH="1">
            <a:off x="9768599" y="5073030"/>
            <a:ext cx="916996" cy="1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Arco 23">
            <a:extLst>
              <a:ext uri="{FF2B5EF4-FFF2-40B4-BE49-F238E27FC236}">
                <a16:creationId xmlns:a16="http://schemas.microsoft.com/office/drawing/2014/main" id="{2E885334-4846-4C98-B829-5E30E307E98E}"/>
              </a:ext>
            </a:extLst>
          </p:cNvPr>
          <p:cNvSpPr/>
          <p:nvPr/>
        </p:nvSpPr>
        <p:spPr>
          <a:xfrm rot="19679322">
            <a:off x="9861780" y="4806968"/>
            <a:ext cx="363963" cy="355107"/>
          </a:xfrm>
          <a:prstGeom prst="arc">
            <a:avLst>
              <a:gd name="adj1" fmla="val 20795105"/>
              <a:gd name="adj2" fmla="val 3793808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Triangolo isoscele 24">
            <a:extLst>
              <a:ext uri="{FF2B5EF4-FFF2-40B4-BE49-F238E27FC236}">
                <a16:creationId xmlns:a16="http://schemas.microsoft.com/office/drawing/2014/main" id="{100C2EE0-B212-48B1-A8A7-5D4F3A9F6488}"/>
              </a:ext>
            </a:extLst>
          </p:cNvPr>
          <p:cNvSpPr/>
          <p:nvPr/>
        </p:nvSpPr>
        <p:spPr>
          <a:xfrm rot="19028964">
            <a:off x="10120269" y="4773683"/>
            <a:ext cx="45719" cy="79493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Arco 25">
            <a:extLst>
              <a:ext uri="{FF2B5EF4-FFF2-40B4-BE49-F238E27FC236}">
                <a16:creationId xmlns:a16="http://schemas.microsoft.com/office/drawing/2014/main" id="{DE7ED4E6-92DF-4ED4-889F-C93275FB0C21}"/>
              </a:ext>
            </a:extLst>
          </p:cNvPr>
          <p:cNvSpPr/>
          <p:nvPr/>
        </p:nvSpPr>
        <p:spPr>
          <a:xfrm rot="18966817">
            <a:off x="9461365" y="4659936"/>
            <a:ext cx="363963" cy="355107"/>
          </a:xfrm>
          <a:prstGeom prst="arc">
            <a:avLst>
              <a:gd name="adj1" fmla="val 16929281"/>
              <a:gd name="adj2" fmla="val 21310165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831FBD5D-121A-409A-A73F-779B8942A752}"/>
              </a:ext>
            </a:extLst>
          </p:cNvPr>
          <p:cNvSpPr txBox="1"/>
          <p:nvPr/>
        </p:nvSpPr>
        <p:spPr>
          <a:xfrm>
            <a:off x="10065865" y="5029322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az-Cyrl-AZ" sz="1600" dirty="0"/>
              <a:t>Ѳ</a:t>
            </a:r>
            <a:endParaRPr lang="it-IT" sz="1600" dirty="0"/>
          </a:p>
        </p:txBody>
      </p:sp>
      <p:sp>
        <p:nvSpPr>
          <p:cNvPr id="28" name="Triangolo isoscele 27">
            <a:extLst>
              <a:ext uri="{FF2B5EF4-FFF2-40B4-BE49-F238E27FC236}">
                <a16:creationId xmlns:a16="http://schemas.microsoft.com/office/drawing/2014/main" id="{C557E0B2-1F2A-473A-A30F-1D0EC66C777B}"/>
              </a:ext>
            </a:extLst>
          </p:cNvPr>
          <p:cNvSpPr/>
          <p:nvPr/>
        </p:nvSpPr>
        <p:spPr>
          <a:xfrm rot="14383955">
            <a:off x="9502619" y="4657976"/>
            <a:ext cx="45719" cy="79493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2D69F9F5-EA50-47A3-B89B-C8D6DF8995E9}"/>
              </a:ext>
            </a:extLst>
          </p:cNvPr>
          <p:cNvSpPr txBox="1"/>
          <p:nvPr/>
        </p:nvSpPr>
        <p:spPr>
          <a:xfrm>
            <a:off x="9500344" y="4337894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az-Cyrl-AZ" sz="1600" dirty="0"/>
              <a:t>Ѳ</a:t>
            </a:r>
            <a:endParaRPr lang="it-IT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CasellaDiTesto 29">
                <a:extLst>
                  <a:ext uri="{FF2B5EF4-FFF2-40B4-BE49-F238E27FC236}">
                    <a16:creationId xmlns:a16="http://schemas.microsoft.com/office/drawing/2014/main" id="{DD4B58C1-8049-419F-A182-A27D0622BF23}"/>
                  </a:ext>
                </a:extLst>
              </p:cNvPr>
              <p:cNvSpPr txBox="1"/>
              <p:nvPr/>
            </p:nvSpPr>
            <p:spPr>
              <a:xfrm>
                <a:off x="10685595" y="5842889"/>
                <a:ext cx="9103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30" name="CasellaDiTesto 29">
                <a:extLst>
                  <a:ext uri="{FF2B5EF4-FFF2-40B4-BE49-F238E27FC236}">
                    <a16:creationId xmlns:a16="http://schemas.microsoft.com/office/drawing/2014/main" id="{DD4B58C1-8049-419F-A182-A27D0622BF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85595" y="5842889"/>
                <a:ext cx="910317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CasellaDiTesto 30">
                <a:extLst>
                  <a:ext uri="{FF2B5EF4-FFF2-40B4-BE49-F238E27FC236}">
                    <a16:creationId xmlns:a16="http://schemas.microsoft.com/office/drawing/2014/main" id="{DC9626B4-7376-4E96-BD13-B55DCCBC1486}"/>
                  </a:ext>
                </a:extLst>
              </p:cNvPr>
              <p:cNvSpPr txBox="1"/>
              <p:nvPr/>
            </p:nvSpPr>
            <p:spPr>
              <a:xfrm>
                <a:off x="8242392" y="3568265"/>
                <a:ext cx="9103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31" name="CasellaDiTesto 30">
                <a:extLst>
                  <a:ext uri="{FF2B5EF4-FFF2-40B4-BE49-F238E27FC236}">
                    <a16:creationId xmlns:a16="http://schemas.microsoft.com/office/drawing/2014/main" id="{DC9626B4-7376-4E96-BD13-B55DCCBC14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2392" y="3568265"/>
                <a:ext cx="910317" cy="369332"/>
              </a:xfrm>
              <a:prstGeom prst="rect">
                <a:avLst/>
              </a:prstGeom>
              <a:blipFill>
                <a:blip r:embed="rId9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925128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25DA24D-079A-42FE-B144-48928FF16F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Quasi-</a:t>
            </a:r>
            <a:r>
              <a:rPr lang="it-IT" dirty="0" err="1"/>
              <a:t>Velocities</a:t>
            </a:r>
            <a:r>
              <a:rPr lang="it-IT" dirty="0"/>
              <a:t> Solutions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7EEC25BF-197B-4359-9562-BA0BD51253C6}"/>
                  </a:ext>
                </a:extLst>
              </p:cNvPr>
              <p:cNvSpPr txBox="1"/>
              <p:nvPr/>
            </p:nvSpPr>
            <p:spPr>
              <a:xfrm>
                <a:off x="1097280" y="2000250"/>
                <a:ext cx="3990131" cy="7194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it-IT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acc>
                                <m:accPr>
                                  <m:chr m:val="̇"/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i="1">
                                      <a:latin typeface="Cambria Math" panose="02040503050406030204" pitchFamily="18" charset="0"/>
                                    </a:rPr>
                                    <m:t>ν</m:t>
                                  </m:r>
                                </m:e>
                              </m:acc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p>
                                <m:sSup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it-IT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</a:rPr>
                                            <m:t>𝑆</m:t>
                                          </m:r>
                                        </m:e>
                                        <m:sup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sup>
                                      </m:sSup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  <m:t>𝐵𝑆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p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d>
                                    <m:dPr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  <m:acc>
                                        <m:accPr>
                                          <m:chr m:val="̇"/>
                                          <m:ctrlPr>
                                            <a:rPr lang="it-IT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</a:rPr>
                                            <m:t>𝑆</m:t>
                                          </m:r>
                                        </m:e>
                                      </m:acc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  <m:t>𝐶𝑆</m:t>
                                      </m:r>
                                    </m:e>
                                  </m:d>
                                  <m:r>
                                    <m:rPr>
                                      <m:sty m:val="p"/>
                                    </m:rPr>
                                    <a:rPr lang="el-GR" i="1">
                                      <a:latin typeface="Cambria Math" panose="02040503050406030204" pitchFamily="18" charset="0"/>
                                    </a:rPr>
                                    <m:t>ν</m:t>
                                  </m:r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</m:d>
                              <m:r>
                                <m:rPr>
                                  <m:nor/>
                                </m:rPr>
                                <a:rPr lang="it-IT" dirty="0"/>
                                <m:t> </m:t>
                              </m:r>
                            </m:e>
                            <m:e>
                              <m:acc>
                                <m:accPr>
                                  <m:chr m:val="̇"/>
                                  <m:ctrlPr>
                                    <a:rPr lang="it-IT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</m:acc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r>
                                <m:rPr>
                                  <m:sty m:val="p"/>
                                </m:rPr>
                                <a:rPr lang="el-GR" i="1">
                                  <a:latin typeface="Cambria Math" panose="02040503050406030204" pitchFamily="18" charset="0"/>
                                </a:rPr>
                                <m:t>ν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7EEC25BF-197B-4359-9562-BA0BD51253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280" y="2000250"/>
                <a:ext cx="3990131" cy="71942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BD0F2B9A-DD0A-4236-8175-0A9F4F0DA586}"/>
                  </a:ext>
                </a:extLst>
              </p:cNvPr>
              <p:cNvSpPr txBox="1"/>
              <p:nvPr/>
            </p:nvSpPr>
            <p:spPr>
              <a:xfrm>
                <a:off x="5529852" y="1990632"/>
                <a:ext cx="26666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dirty="0"/>
                  <a:t>With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=[</m:t>
                    </m:r>
                    <m:r>
                      <m:rPr>
                        <m:nor/>
                      </m:rPr>
                      <a:rPr lang="it-IT" i="1" dirty="0" smtClean="0"/>
                      <m:t>x</m:t>
                    </m:r>
                    <m:r>
                      <m:rPr>
                        <m:nor/>
                      </m:rPr>
                      <a:rPr lang="it-IT" dirty="0" smtClean="0"/>
                      <m:t>, </m:t>
                    </m:r>
                    <m:r>
                      <m:rPr>
                        <m:nor/>
                      </m:rPr>
                      <a:rPr lang="it-IT" i="1" dirty="0" smtClean="0"/>
                      <m:t>y</m:t>
                    </m:r>
                    <m:r>
                      <m:rPr>
                        <m:nor/>
                      </m:rPr>
                      <a:rPr lang="it-IT" dirty="0" smtClean="0"/>
                      <m:t>,</m:t>
                    </m:r>
                    <m:r>
                      <m:rPr>
                        <m:nor/>
                      </m:rPr>
                      <a:rPr lang="az-Cyrl-AZ" dirty="0" smtClean="0"/>
                      <m:t> </m:t>
                    </m:r>
                    <m:r>
                      <m:rPr>
                        <m:nor/>
                      </m:rPr>
                      <a:rPr lang="az-Cyrl-AZ" i="1" dirty="0" smtClean="0"/>
                      <m:t>Ѳ</m:t>
                    </m:r>
                    <m:r>
                      <m:rPr>
                        <m:nor/>
                      </m:rPr>
                      <a:rPr lang="it-IT" i="1" dirty="0" smtClean="0"/>
                      <m:t>,</m:t>
                    </m:r>
                    <m:r>
                      <m:rPr>
                        <m:nor/>
                      </m:rPr>
                      <a:rPr lang="az-Cyrl-AZ" i="1" dirty="0" smtClean="0"/>
                      <m:t> </m:t>
                    </m:r>
                    <m:r>
                      <m:rPr>
                        <m:nor/>
                      </m:rPr>
                      <a:rPr lang="az-Cyrl-AZ" dirty="0" smtClean="0"/>
                      <m:t>ф</m:t>
                    </m:r>
                    <m:r>
                      <m:rPr>
                        <m:nor/>
                      </m:rPr>
                      <a:rPr lang="it-IT" i="1" dirty="0" smtClean="0"/>
                      <m:t>,</m:t>
                    </m:r>
                    <m:r>
                      <m:rPr>
                        <m:nor/>
                      </m:rPr>
                      <a:rPr lang="az-Cyrl-AZ" i="1" dirty="0" smtClean="0"/>
                      <m:t> </m:t>
                    </m:r>
                    <m:r>
                      <m:rPr>
                        <m:nor/>
                      </m:rPr>
                      <a:rPr lang="el-GR" i="1" dirty="0" smtClean="0"/>
                      <m:t>γ</m:t>
                    </m:r>
                    <m:r>
                      <m:rPr>
                        <m:nor/>
                      </m:rPr>
                      <a:rPr lang="it-IT" i="1" baseline="-25000" dirty="0" smtClean="0"/>
                      <m:t>r</m:t>
                    </m:r>
                    <m:r>
                      <m:rPr>
                        <m:nor/>
                      </m:rPr>
                      <a:rPr lang="it-IT" i="1" baseline="-25000" dirty="0" smtClean="0"/>
                      <m:t> ,</m:t>
                    </m:r>
                    <m:r>
                      <m:rPr>
                        <m:nor/>
                      </m:rPr>
                      <a:rPr lang="el-GR" i="1" dirty="0"/>
                      <m:t> </m:t>
                    </m:r>
                    <m:r>
                      <m:rPr>
                        <m:nor/>
                      </m:rPr>
                      <a:rPr lang="el-GR" i="1" dirty="0"/>
                      <m:t>γ</m:t>
                    </m:r>
                    <m:r>
                      <m:rPr>
                        <m:nor/>
                      </m:rPr>
                      <a:rPr lang="it-IT" i="1" baseline="-25000" dirty="0"/>
                      <m:t>l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it-IT" dirty="0"/>
              </a:p>
            </p:txBody>
          </p:sp>
        </mc:Choice>
        <mc:Fallback xmlns="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BD0F2B9A-DD0A-4236-8175-0A9F4F0DA5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9852" y="1990632"/>
                <a:ext cx="2666692" cy="369332"/>
              </a:xfrm>
              <a:prstGeom prst="rect">
                <a:avLst/>
              </a:prstGeom>
              <a:blipFill>
                <a:blip r:embed="rId3"/>
                <a:stretch>
                  <a:fillRect l="-1826" t="-10000" b="-2666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D6E5DC82-2492-4341-966D-37241F010CE5}"/>
                  </a:ext>
                </a:extLst>
              </p:cNvPr>
              <p:cNvSpPr txBox="1"/>
              <p:nvPr/>
            </p:nvSpPr>
            <p:spPr>
              <a:xfrm>
                <a:off x="1097280" y="3385940"/>
                <a:ext cx="4626779" cy="24416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it-IT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it-IT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span</m:t>
                      </m:r>
                      <m:d>
                        <m:dPr>
                          <m:ctrlP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it-IT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it-IT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ker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it-IT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</m:d>
                            </m:e>
                          </m:func>
                        </m:e>
                      </m:d>
                      <m:r>
                        <a:rPr lang="it-IT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it-IT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it-IT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it-IT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unc>
                                  <m:funcPr>
                                    <m:ctrlPr>
                                      <a:rPr lang="it-IT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it-IT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it-IT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az-Cyrl-AZ" i="1" dirty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Ѳ</m:t>
                                        </m:r>
                                      </m:e>
                                    </m:d>
                                  </m:e>
                                </m:func>
                              </m:e>
                              <m:e>
                                <m:r>
                                  <a:rPr lang="it-IT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it-IT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  <m:r>
                                  <a:rPr lang="it-IT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⁡(</m:t>
                                </m:r>
                                <m:r>
                                  <a:rPr lang="az-Cyrl-AZ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Ѳ</m:t>
                                </m:r>
                                <m:r>
                                  <a:rPr lang="it-IT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 </m:t>
                                </m:r>
                              </m:e>
                              <m:e>
                                <m:r>
                                  <a:rPr lang="it-IT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it-IT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it-IT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it-IT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it-IT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it-IT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num>
                                  <m:den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it-IT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lang="it-IT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num>
                                  <m:den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it-IT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it-IT" dirty="0">
                  <a:solidFill>
                    <a:schemeClr val="tx1"/>
                  </a:solidFill>
                </a:endParaRPr>
              </a:p>
              <a:p>
                <a:endParaRPr lang="it-IT" dirty="0"/>
              </a:p>
            </p:txBody>
          </p:sp>
        </mc:Choice>
        <mc:Fallback xmlns="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D6E5DC82-2492-4341-966D-37241F010C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280" y="3385940"/>
                <a:ext cx="4626779" cy="244169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Connettore 2 6">
            <a:extLst>
              <a:ext uri="{FF2B5EF4-FFF2-40B4-BE49-F238E27FC236}">
                <a16:creationId xmlns:a16="http://schemas.microsoft.com/office/drawing/2014/main" id="{2C2FF1BF-108A-4227-9030-E6E02AC1E61E}"/>
              </a:ext>
            </a:extLst>
          </p:cNvPr>
          <p:cNvCxnSpPr>
            <a:cxnSpLocks/>
          </p:cNvCxnSpPr>
          <p:nvPr/>
        </p:nvCxnSpPr>
        <p:spPr>
          <a:xfrm flipV="1">
            <a:off x="8229600" y="3641956"/>
            <a:ext cx="0" cy="240584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20392347-1CAB-425A-AD3E-B7B8F53E80EB}"/>
              </a:ext>
            </a:extLst>
          </p:cNvPr>
          <p:cNvCxnSpPr>
            <a:cxnSpLocks/>
          </p:cNvCxnSpPr>
          <p:nvPr/>
        </p:nvCxnSpPr>
        <p:spPr>
          <a:xfrm>
            <a:off x="8229600" y="6047805"/>
            <a:ext cx="268993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C1148E18-EA6E-45F1-89C1-3076D5424371}"/>
              </a:ext>
            </a:extLst>
          </p:cNvPr>
          <p:cNvCxnSpPr>
            <a:cxnSpLocks/>
          </p:cNvCxnSpPr>
          <p:nvPr/>
        </p:nvCxnSpPr>
        <p:spPr>
          <a:xfrm flipV="1">
            <a:off x="9099549" y="4523957"/>
            <a:ext cx="852257" cy="74705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189E42B5-2540-4FD1-B3B9-379C34BAA396}"/>
              </a:ext>
            </a:extLst>
          </p:cNvPr>
          <p:cNvCxnSpPr>
            <a:cxnSpLocks/>
          </p:cNvCxnSpPr>
          <p:nvPr/>
        </p:nvCxnSpPr>
        <p:spPr>
          <a:xfrm flipH="1" flipV="1">
            <a:off x="9781347" y="4304603"/>
            <a:ext cx="358805" cy="44758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2D272E8D-95BC-4A49-8055-BED367175DFC}"/>
              </a:ext>
            </a:extLst>
          </p:cNvPr>
          <p:cNvCxnSpPr>
            <a:cxnSpLocks/>
          </p:cNvCxnSpPr>
          <p:nvPr/>
        </p:nvCxnSpPr>
        <p:spPr>
          <a:xfrm flipH="1" flipV="1">
            <a:off x="8913000" y="5038344"/>
            <a:ext cx="358805" cy="44758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A9C5A2D2-935C-4FFB-94CB-7F9A00F041D4}"/>
              </a:ext>
            </a:extLst>
          </p:cNvPr>
          <p:cNvCxnSpPr>
            <a:cxnSpLocks/>
          </p:cNvCxnSpPr>
          <p:nvPr/>
        </p:nvCxnSpPr>
        <p:spPr>
          <a:xfrm flipH="1" flipV="1">
            <a:off x="9053444" y="4322359"/>
            <a:ext cx="472234" cy="56324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64B4806C-E3A5-416A-99BD-93E85C41B29B}"/>
              </a:ext>
            </a:extLst>
          </p:cNvPr>
          <p:cNvCxnSpPr>
            <a:cxnSpLocks/>
          </p:cNvCxnSpPr>
          <p:nvPr/>
        </p:nvCxnSpPr>
        <p:spPr>
          <a:xfrm flipV="1">
            <a:off x="9527530" y="4297053"/>
            <a:ext cx="668118" cy="59288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sellaDiTesto 13">
                <a:extLst>
                  <a:ext uri="{FF2B5EF4-FFF2-40B4-BE49-F238E27FC236}">
                    <a16:creationId xmlns:a16="http://schemas.microsoft.com/office/drawing/2014/main" id="{1237283B-E28B-4AC6-87B5-930ABE54D30F}"/>
                  </a:ext>
                </a:extLst>
              </p:cNvPr>
              <p:cNvSpPr txBox="1"/>
              <p:nvPr/>
            </p:nvSpPr>
            <p:spPr>
              <a:xfrm>
                <a:off x="10137650" y="4112387"/>
                <a:ext cx="9103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4" name="CasellaDiTesto 13">
                <a:extLst>
                  <a:ext uri="{FF2B5EF4-FFF2-40B4-BE49-F238E27FC236}">
                    <a16:creationId xmlns:a16="http://schemas.microsoft.com/office/drawing/2014/main" id="{1237283B-E28B-4AC6-87B5-930ABE54D3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37650" y="4112387"/>
                <a:ext cx="910317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id="{1B63B32D-D69F-4A7E-A5C0-F298333C2AB4}"/>
                  </a:ext>
                </a:extLst>
              </p:cNvPr>
              <p:cNvSpPr txBox="1"/>
              <p:nvPr/>
            </p:nvSpPr>
            <p:spPr>
              <a:xfrm>
                <a:off x="8675211" y="3936945"/>
                <a:ext cx="542124" cy="3915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id="{1B63B32D-D69F-4A7E-A5C0-F298333C2A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5211" y="3936945"/>
                <a:ext cx="542124" cy="391582"/>
              </a:xfrm>
              <a:prstGeom prst="rect">
                <a:avLst/>
              </a:prstGeom>
              <a:blipFill>
                <a:blip r:embed="rId6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Connettore diritto 15">
            <a:extLst>
              <a:ext uri="{FF2B5EF4-FFF2-40B4-BE49-F238E27FC236}">
                <a16:creationId xmlns:a16="http://schemas.microsoft.com/office/drawing/2014/main" id="{D23D716F-5EDE-4B7A-9A93-8549A8D185D4}"/>
              </a:ext>
            </a:extLst>
          </p:cNvPr>
          <p:cNvCxnSpPr/>
          <p:nvPr/>
        </p:nvCxnSpPr>
        <p:spPr>
          <a:xfrm flipV="1">
            <a:off x="9530542" y="3951989"/>
            <a:ext cx="0" cy="886329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ttore diritto 16">
            <a:extLst>
              <a:ext uri="{FF2B5EF4-FFF2-40B4-BE49-F238E27FC236}">
                <a16:creationId xmlns:a16="http://schemas.microsoft.com/office/drawing/2014/main" id="{2D97B17D-8295-4FD9-9D22-88F9FA9A7107}"/>
              </a:ext>
            </a:extLst>
          </p:cNvPr>
          <p:cNvCxnSpPr>
            <a:cxnSpLocks/>
          </p:cNvCxnSpPr>
          <p:nvPr/>
        </p:nvCxnSpPr>
        <p:spPr>
          <a:xfrm flipH="1">
            <a:off x="9528890" y="4879832"/>
            <a:ext cx="916996" cy="1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Arco 17">
            <a:extLst>
              <a:ext uri="{FF2B5EF4-FFF2-40B4-BE49-F238E27FC236}">
                <a16:creationId xmlns:a16="http://schemas.microsoft.com/office/drawing/2014/main" id="{E90F6409-E80D-4C2F-A038-AED0939E86E3}"/>
              </a:ext>
            </a:extLst>
          </p:cNvPr>
          <p:cNvSpPr/>
          <p:nvPr/>
        </p:nvSpPr>
        <p:spPr>
          <a:xfrm rot="19679322">
            <a:off x="9622071" y="4613770"/>
            <a:ext cx="363963" cy="355107"/>
          </a:xfrm>
          <a:prstGeom prst="arc">
            <a:avLst>
              <a:gd name="adj1" fmla="val 20795105"/>
              <a:gd name="adj2" fmla="val 3793808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Triangolo isoscele 18">
            <a:extLst>
              <a:ext uri="{FF2B5EF4-FFF2-40B4-BE49-F238E27FC236}">
                <a16:creationId xmlns:a16="http://schemas.microsoft.com/office/drawing/2014/main" id="{CE7A6647-C507-43A4-9D9E-88279CE42AA3}"/>
              </a:ext>
            </a:extLst>
          </p:cNvPr>
          <p:cNvSpPr/>
          <p:nvPr/>
        </p:nvSpPr>
        <p:spPr>
          <a:xfrm rot="19028964">
            <a:off x="9880560" y="4580485"/>
            <a:ext cx="45719" cy="79493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Arco 19">
            <a:extLst>
              <a:ext uri="{FF2B5EF4-FFF2-40B4-BE49-F238E27FC236}">
                <a16:creationId xmlns:a16="http://schemas.microsoft.com/office/drawing/2014/main" id="{2F41568A-76EE-4172-95B6-5F2D2B4AE327}"/>
              </a:ext>
            </a:extLst>
          </p:cNvPr>
          <p:cNvSpPr/>
          <p:nvPr/>
        </p:nvSpPr>
        <p:spPr>
          <a:xfrm rot="18966817">
            <a:off x="9221656" y="4466738"/>
            <a:ext cx="363963" cy="355107"/>
          </a:xfrm>
          <a:prstGeom prst="arc">
            <a:avLst>
              <a:gd name="adj1" fmla="val 16929281"/>
              <a:gd name="adj2" fmla="val 21310165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70127449-BEE3-4472-989E-1F3FBC1FD19E}"/>
              </a:ext>
            </a:extLst>
          </p:cNvPr>
          <p:cNvSpPr txBox="1"/>
          <p:nvPr/>
        </p:nvSpPr>
        <p:spPr>
          <a:xfrm>
            <a:off x="9826156" y="4836124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az-Cyrl-AZ" sz="1600" dirty="0"/>
              <a:t>Ѳ</a:t>
            </a:r>
            <a:endParaRPr lang="it-IT" sz="1600" dirty="0"/>
          </a:p>
        </p:txBody>
      </p:sp>
      <p:sp>
        <p:nvSpPr>
          <p:cNvPr id="22" name="Triangolo isoscele 21">
            <a:extLst>
              <a:ext uri="{FF2B5EF4-FFF2-40B4-BE49-F238E27FC236}">
                <a16:creationId xmlns:a16="http://schemas.microsoft.com/office/drawing/2014/main" id="{2F46718F-1B20-4408-8428-D6EB74B607CC}"/>
              </a:ext>
            </a:extLst>
          </p:cNvPr>
          <p:cNvSpPr/>
          <p:nvPr/>
        </p:nvSpPr>
        <p:spPr>
          <a:xfrm rot="14383955">
            <a:off x="9262910" y="4464778"/>
            <a:ext cx="45719" cy="79493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B8EFF296-8F1D-4A12-AB5F-DA70FC67D293}"/>
              </a:ext>
            </a:extLst>
          </p:cNvPr>
          <p:cNvSpPr txBox="1"/>
          <p:nvPr/>
        </p:nvSpPr>
        <p:spPr>
          <a:xfrm>
            <a:off x="9260635" y="4144696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az-Cyrl-AZ" sz="1600" dirty="0"/>
              <a:t>Ѳ</a:t>
            </a:r>
            <a:endParaRPr lang="it-IT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CasellaDiTesto 23">
                <a:extLst>
                  <a:ext uri="{FF2B5EF4-FFF2-40B4-BE49-F238E27FC236}">
                    <a16:creationId xmlns:a16="http://schemas.microsoft.com/office/drawing/2014/main" id="{BB940D6B-DBAA-4AB3-A2EF-A4C6AD953EAB}"/>
                  </a:ext>
                </a:extLst>
              </p:cNvPr>
              <p:cNvSpPr txBox="1"/>
              <p:nvPr/>
            </p:nvSpPr>
            <p:spPr>
              <a:xfrm>
                <a:off x="10445886" y="5649691"/>
                <a:ext cx="9103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24" name="CasellaDiTesto 23">
                <a:extLst>
                  <a:ext uri="{FF2B5EF4-FFF2-40B4-BE49-F238E27FC236}">
                    <a16:creationId xmlns:a16="http://schemas.microsoft.com/office/drawing/2014/main" id="{BB940D6B-DBAA-4AB3-A2EF-A4C6AD953E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5886" y="5649691"/>
                <a:ext cx="910317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asellaDiTesto 24">
                <a:extLst>
                  <a:ext uri="{FF2B5EF4-FFF2-40B4-BE49-F238E27FC236}">
                    <a16:creationId xmlns:a16="http://schemas.microsoft.com/office/drawing/2014/main" id="{D2E9B027-2393-495A-97DD-22CD47078833}"/>
                  </a:ext>
                </a:extLst>
              </p:cNvPr>
              <p:cNvSpPr txBox="1"/>
              <p:nvPr/>
            </p:nvSpPr>
            <p:spPr>
              <a:xfrm>
                <a:off x="7549923" y="3517834"/>
                <a:ext cx="9103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25" name="CasellaDiTesto 24">
                <a:extLst>
                  <a:ext uri="{FF2B5EF4-FFF2-40B4-BE49-F238E27FC236}">
                    <a16:creationId xmlns:a16="http://schemas.microsoft.com/office/drawing/2014/main" id="{D2E9B027-2393-495A-97DD-22CD470788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9923" y="3517834"/>
                <a:ext cx="910317" cy="369332"/>
              </a:xfrm>
              <a:prstGeom prst="rect">
                <a:avLst/>
              </a:prstGeom>
              <a:blipFill>
                <a:blip r:embed="rId8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31C47C4C-5F5B-4297-B461-7DCC134160E8}"/>
                  </a:ext>
                </a:extLst>
              </p:cNvPr>
              <p:cNvSpPr txBox="1"/>
              <p:nvPr/>
            </p:nvSpPr>
            <p:spPr>
              <a:xfrm>
                <a:off x="8889456" y="2798961"/>
                <a:ext cx="2705164" cy="57624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=−</m:t>
                      </m:r>
                      <m:func>
                        <m:func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it-IT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az-Cyrl-AZ" i="1" dirty="0">
                                  <a:latin typeface="Cambria Math" panose="02040503050406030204" pitchFamily="18" charset="0"/>
                                </a:rPr>
                                <m:t>Ѳ</m:t>
                              </m:r>
                            </m:e>
                          </m:d>
                        </m:e>
                      </m:func>
                      <m:acc>
                        <m:accPr>
                          <m:chr m:val="̇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+</m:t>
                      </m:r>
                      <m:func>
                        <m:func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it-IT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az-Cyrl-AZ" i="1" dirty="0">
                                  <a:latin typeface="Cambria Math" panose="02040503050406030204" pitchFamily="18" charset="0"/>
                                </a:rPr>
                                <m:t>Ѳ</m:t>
                              </m:r>
                            </m:e>
                          </m:d>
                        </m:e>
                      </m:func>
                      <m:acc>
                        <m:accPr>
                          <m:chr m:val="̇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it-IT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it-IT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az-Cyrl-AZ" i="1" dirty="0">
                                  <a:latin typeface="Cambria Math" panose="02040503050406030204" pitchFamily="18" charset="0"/>
                                </a:rPr>
                                <m:t>Ѳ</m:t>
                              </m:r>
                            </m:e>
                          </m:d>
                        </m:e>
                      </m:func>
                      <m:acc>
                        <m:accPr>
                          <m:chr m:val="̇"/>
                          <m:ctrlPr>
                            <a:rPr lang="it-IT" b="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+</m:t>
                      </m:r>
                      <m:func>
                        <m:func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it-IT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az-Cyrl-AZ" i="1" dirty="0">
                                  <a:latin typeface="Cambria Math" panose="02040503050406030204" pitchFamily="18" charset="0"/>
                                </a:rPr>
                                <m:t>Ѳ</m:t>
                              </m:r>
                            </m:e>
                          </m:d>
                        </m:e>
                      </m:func>
                      <m:acc>
                        <m:accPr>
                          <m:chr m:val="̇"/>
                          <m:ctrlPr>
                            <a:rPr lang="it-IT" b="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31C47C4C-5F5B-4297-B461-7DCC134160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89456" y="2798961"/>
                <a:ext cx="2705164" cy="576248"/>
              </a:xfrm>
              <a:prstGeom prst="rect">
                <a:avLst/>
              </a:prstGeom>
              <a:blipFill>
                <a:blip r:embed="rId9"/>
                <a:stretch>
                  <a:fillRect l="-901" r="-3378" b="-1157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833288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7602B4A-8BCD-4B31-B255-9C40360DA1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Final</a:t>
            </a:r>
            <a:r>
              <a:rPr lang="it-IT" dirty="0"/>
              <a:t> System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2D3E1FA3-257F-4D66-87AA-BEB175EF6E68}"/>
                  </a:ext>
                </a:extLst>
              </p:cNvPr>
              <p:cNvSpPr txBox="1"/>
              <p:nvPr/>
            </p:nvSpPr>
            <p:spPr>
              <a:xfrm>
                <a:off x="1434631" y="2590377"/>
                <a:ext cx="4807406" cy="7993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it-IT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it-IT" sz="20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d>
                                <m:dPr>
                                  <m:ctrlPr>
                                    <a:rPr lang="it-IT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sz="2000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</m:d>
                              <m:acc>
                                <m:accPr>
                                  <m:chr m:val="̈"/>
                                  <m:ctrlPr>
                                    <a:rPr lang="it-IT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it-IT" sz="2000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</m:acc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d>
                                <m:dPr>
                                  <m:ctrlPr>
                                    <a:rPr lang="it-IT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sz="2000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  <m:r>
                                    <a:rPr lang="it-IT" sz="20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acc>
                                    <m:accPr>
                                      <m:chr m:val="̇"/>
                                      <m:ctrlPr>
                                        <a:rPr lang="it-IT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it-IT" sz="2000" b="0" i="1" smtClean="0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</m:acc>
                                </m:e>
                              </m:d>
                              <m:acc>
                                <m:accPr>
                                  <m:chr m:val="̇"/>
                                  <m:ctrlPr>
                                    <a:rPr lang="it-IT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it-IT" sz="2000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</m:acc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  <m:d>
                                <m:dPr>
                                  <m:ctrlPr>
                                    <a:rPr lang="it-IT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sz="2000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</m:d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it-IT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sz="2000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p>
                                  <m:r>
                                    <a:rPr lang="it-IT" sz="20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it-IT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sz="2000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</m:d>
                              <m:r>
                                <m:rPr>
                                  <m:sty m:val="p"/>
                                </m:rPr>
                                <a:rPr lang="el-GR" sz="2000" b="0" i="1" smtClean="0">
                                  <a:latin typeface="Cambria Math" panose="02040503050406030204" pitchFamily="18" charset="0"/>
                                </a:rPr>
                                <m:t>λ</m:t>
                              </m:r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d>
                                <m:dPr>
                                  <m:ctrlPr>
                                    <a:rPr lang="it-IT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sz="2000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</m:d>
                              <m:acc>
                                <m:accPr>
                                  <m:chr m:val="̇"/>
                                  <m:ctrlPr>
                                    <a:rPr lang="it-IT" sz="20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it-IT" sz="2000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</m:acc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it-IT" sz="2000" dirty="0"/>
              </a:p>
            </p:txBody>
          </p:sp>
        </mc:Choice>
        <mc:Fallback xmlns="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2D3E1FA3-257F-4D66-87AA-BEB175EF6E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4631" y="2590377"/>
                <a:ext cx="4807406" cy="79938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asellaDiTesto 6">
            <a:extLst>
              <a:ext uri="{FF2B5EF4-FFF2-40B4-BE49-F238E27FC236}">
                <a16:creationId xmlns:a16="http://schemas.microsoft.com/office/drawing/2014/main" id="{E285ACD4-6107-4B48-B4B0-010782AA24FD}"/>
              </a:ext>
            </a:extLst>
          </p:cNvPr>
          <p:cNvSpPr txBox="1"/>
          <p:nvPr/>
        </p:nvSpPr>
        <p:spPr>
          <a:xfrm>
            <a:off x="1207363" y="2141146"/>
            <a:ext cx="3861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 err="1"/>
              <a:t>Constrained</a:t>
            </a:r>
            <a:r>
              <a:rPr lang="it-IT" sz="2000" dirty="0"/>
              <a:t> dynamics </a:t>
            </a:r>
            <a:r>
              <a:rPr lang="it-IT" sz="2000" dirty="0" err="1"/>
              <a:t>equations</a:t>
            </a:r>
            <a:endParaRPr lang="it-IT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BC6E4AB2-B242-48E0-98F8-748878F735BE}"/>
                  </a:ext>
                </a:extLst>
              </p:cNvPr>
              <p:cNvSpPr txBox="1"/>
              <p:nvPr/>
            </p:nvSpPr>
            <p:spPr>
              <a:xfrm>
                <a:off x="6578886" y="2765425"/>
                <a:ext cx="289810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2000" dirty="0"/>
                  <a:t>With </a:t>
                </a:r>
                <a14:m>
                  <m:oMath xmlns:m="http://schemas.openxmlformats.org/officeDocument/2006/math">
                    <m:r>
                      <a:rPr lang="it-IT" sz="2000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it-IT" sz="2000" b="0" i="1" smtClean="0">
                        <a:latin typeface="Cambria Math" panose="02040503050406030204" pitchFamily="18" charset="0"/>
                      </a:rPr>
                      <m:t>=[</m:t>
                    </m:r>
                    <m:r>
                      <m:rPr>
                        <m:nor/>
                      </m:rPr>
                      <a:rPr lang="it-IT" sz="2000" i="1" dirty="0"/>
                      <m:t>x</m:t>
                    </m:r>
                    <m:r>
                      <m:rPr>
                        <m:nor/>
                      </m:rPr>
                      <a:rPr lang="it-IT" sz="2000" dirty="0"/>
                      <m:t>, </m:t>
                    </m:r>
                    <m:r>
                      <m:rPr>
                        <m:nor/>
                      </m:rPr>
                      <a:rPr lang="it-IT" sz="2000" i="1" dirty="0"/>
                      <m:t>y</m:t>
                    </m:r>
                    <m:r>
                      <m:rPr>
                        <m:nor/>
                      </m:rPr>
                      <a:rPr lang="it-IT" sz="2000" dirty="0"/>
                      <m:t>,</m:t>
                    </m:r>
                    <m:r>
                      <m:rPr>
                        <m:nor/>
                      </m:rPr>
                      <a:rPr lang="az-Cyrl-AZ" sz="2000" dirty="0"/>
                      <m:t> </m:t>
                    </m:r>
                    <m:r>
                      <m:rPr>
                        <m:nor/>
                      </m:rPr>
                      <a:rPr lang="az-Cyrl-AZ" sz="2000" i="1" dirty="0"/>
                      <m:t>Ѳ</m:t>
                    </m:r>
                    <m:r>
                      <m:rPr>
                        <m:nor/>
                      </m:rPr>
                      <a:rPr lang="it-IT" sz="2000" i="1" dirty="0"/>
                      <m:t>,</m:t>
                    </m:r>
                    <m:r>
                      <m:rPr>
                        <m:nor/>
                      </m:rPr>
                      <a:rPr lang="az-Cyrl-AZ" sz="2000" i="1" dirty="0"/>
                      <m:t> </m:t>
                    </m:r>
                    <m:r>
                      <m:rPr>
                        <m:nor/>
                      </m:rPr>
                      <a:rPr lang="az-Cyrl-AZ" sz="2000" dirty="0"/>
                      <m:t>ф</m:t>
                    </m:r>
                    <m:r>
                      <m:rPr>
                        <m:nor/>
                      </m:rPr>
                      <a:rPr lang="it-IT" sz="2000" i="1" dirty="0"/>
                      <m:t>,</m:t>
                    </m:r>
                    <m:r>
                      <m:rPr>
                        <m:nor/>
                      </m:rPr>
                      <a:rPr lang="az-Cyrl-AZ" sz="2000" i="1" dirty="0"/>
                      <m:t> </m:t>
                    </m:r>
                    <m:r>
                      <m:rPr>
                        <m:nor/>
                      </m:rPr>
                      <a:rPr lang="el-GR" sz="2000" i="1" dirty="0"/>
                      <m:t>γ</m:t>
                    </m:r>
                    <m:r>
                      <m:rPr>
                        <m:nor/>
                      </m:rPr>
                      <a:rPr lang="it-IT" sz="2000" i="1" baseline="-25000" dirty="0"/>
                      <m:t>r</m:t>
                    </m:r>
                    <m:r>
                      <m:rPr>
                        <m:nor/>
                      </m:rPr>
                      <a:rPr lang="it-IT" sz="2000" i="1" baseline="-25000" dirty="0"/>
                      <m:t> , </m:t>
                    </m:r>
                    <m:r>
                      <m:rPr>
                        <m:nor/>
                      </m:rPr>
                      <a:rPr lang="el-GR" sz="2000" i="1" dirty="0"/>
                      <m:t>γ</m:t>
                    </m:r>
                    <m:r>
                      <m:rPr>
                        <m:nor/>
                      </m:rPr>
                      <a:rPr lang="it-IT" sz="2000" i="1" baseline="-25000" dirty="0"/>
                      <m:t>l</m:t>
                    </m:r>
                    <m:r>
                      <a:rPr lang="it-IT" sz="20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it-IT" sz="2000" dirty="0"/>
              </a:p>
            </p:txBody>
          </p:sp>
        </mc:Choice>
        <mc:Fallback xmlns="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BC6E4AB2-B242-48E0-98F8-748878F735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8886" y="2765425"/>
                <a:ext cx="2898101" cy="400110"/>
              </a:xfrm>
              <a:prstGeom prst="rect">
                <a:avLst/>
              </a:prstGeom>
              <a:blipFill>
                <a:blip r:embed="rId3"/>
                <a:stretch>
                  <a:fillRect l="-2101" t="-9231" r="-210" b="-2769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BD9D057A-3C02-496D-A247-ACFCD177F33E}"/>
                  </a:ext>
                </a:extLst>
              </p:cNvPr>
              <p:cNvSpPr txBox="1"/>
              <p:nvPr/>
            </p:nvSpPr>
            <p:spPr>
              <a:xfrm>
                <a:off x="1434631" y="4056222"/>
                <a:ext cx="4435317" cy="7993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it-IT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it-IT" sz="20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acc>
                                <m:accPr>
                                  <m:chr m:val="̇"/>
                                  <m:ctrlPr>
                                    <a:rPr lang="it-IT" sz="20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000" i="1">
                                      <a:latin typeface="Cambria Math" panose="02040503050406030204" pitchFamily="18" charset="0"/>
                                    </a:rPr>
                                    <m:t>ν</m:t>
                                  </m:r>
                                </m:e>
                              </m:acc>
                              <m:r>
                                <a:rPr lang="it-IT" sz="20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p>
                                <m:sSupPr>
                                  <m:ctrlPr>
                                    <a:rPr lang="it-IT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it-IT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it-IT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it-IT" sz="2000" i="1">
                                              <a:latin typeface="Cambria Math" panose="02040503050406030204" pitchFamily="18" charset="0"/>
                                            </a:rPr>
                                            <m:t>𝑆</m:t>
                                          </m:r>
                                        </m:e>
                                        <m:sup>
                                          <m:r>
                                            <a:rPr lang="it-IT" sz="2000" i="1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sup>
                                      </m:sSup>
                                      <m:r>
                                        <a:rPr lang="it-IT" sz="2000" i="1">
                                          <a:latin typeface="Cambria Math" panose="02040503050406030204" pitchFamily="18" charset="0"/>
                                        </a:rPr>
                                        <m:t>𝐵𝑆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it-IT" sz="2000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it-IT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sz="200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p>
                                  <m:r>
                                    <a:rPr lang="it-IT" sz="20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it-IT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sz="2000" i="1"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  <m:r>
                                    <a:rPr lang="it-IT" sz="20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d>
                                    <m:dPr>
                                      <m:ctrlPr>
                                        <a:rPr lang="it-IT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it-IT" sz="2000" i="1"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  <m:acc>
                                        <m:accPr>
                                          <m:chr m:val="̇"/>
                                          <m:ctrlPr>
                                            <a:rPr lang="it-IT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it-IT" sz="2000" i="1">
                                              <a:latin typeface="Cambria Math" panose="02040503050406030204" pitchFamily="18" charset="0"/>
                                            </a:rPr>
                                            <m:t>𝑆</m:t>
                                          </m:r>
                                        </m:e>
                                      </m:acc>
                                      <m:r>
                                        <a:rPr lang="it-IT" sz="20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it-IT" sz="2000" i="1">
                                          <a:latin typeface="Cambria Math" panose="02040503050406030204" pitchFamily="18" charset="0"/>
                                        </a:rPr>
                                        <m:t>𝐶𝑆</m:t>
                                      </m:r>
                                    </m:e>
                                  </m:d>
                                  <m:r>
                                    <m:rPr>
                                      <m:sty m:val="p"/>
                                    </m:rPr>
                                    <a:rPr lang="el-GR" sz="2000" i="1">
                                      <a:latin typeface="Cambria Math" panose="02040503050406030204" pitchFamily="18" charset="0"/>
                                    </a:rPr>
                                    <m:t>ν</m:t>
                                  </m:r>
                                  <m:r>
                                    <a:rPr lang="it-IT" sz="20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it-IT" sz="2000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</m:d>
                              <m:r>
                                <m:rPr>
                                  <m:nor/>
                                </m:rPr>
                                <a:rPr lang="it-IT" sz="2000" dirty="0"/>
                                <m:t> </m:t>
                              </m:r>
                            </m:e>
                            <m:e>
                              <m:acc>
                                <m:accPr>
                                  <m:chr m:val="̇"/>
                                  <m:ctrlPr>
                                    <a:rPr lang="it-IT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it-IT" sz="2000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</m:acc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r>
                                <m:rPr>
                                  <m:sty m:val="p"/>
                                </m:rPr>
                                <a:rPr lang="el-GR" sz="2000" i="1">
                                  <a:latin typeface="Cambria Math" panose="02040503050406030204" pitchFamily="18" charset="0"/>
                                </a:rPr>
                                <m:t>ν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it-IT" sz="2000" dirty="0"/>
              </a:p>
            </p:txBody>
          </p:sp>
        </mc:Choice>
        <mc:Fallback xmlns="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BD9D057A-3C02-496D-A247-ACFCD177F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4631" y="4056222"/>
                <a:ext cx="4435317" cy="7993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CasellaDiTesto 9">
            <a:extLst>
              <a:ext uri="{FF2B5EF4-FFF2-40B4-BE49-F238E27FC236}">
                <a16:creationId xmlns:a16="http://schemas.microsoft.com/office/drawing/2014/main" id="{B9B79CD5-8D92-421A-B9F6-1D412368B4D2}"/>
              </a:ext>
            </a:extLst>
          </p:cNvPr>
          <p:cNvSpPr txBox="1"/>
          <p:nvPr/>
        </p:nvSpPr>
        <p:spPr>
          <a:xfrm>
            <a:off x="1207363" y="3605589"/>
            <a:ext cx="30034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/>
              <a:t>Quasi </a:t>
            </a:r>
            <a:r>
              <a:rPr lang="it-IT" sz="2000" dirty="0" err="1"/>
              <a:t>velocities</a:t>
            </a:r>
            <a:r>
              <a:rPr lang="it-IT" sz="2000" dirty="0"/>
              <a:t> </a:t>
            </a:r>
            <a:r>
              <a:rPr lang="it-IT" sz="2000" dirty="0" err="1"/>
              <a:t>solution</a:t>
            </a:r>
            <a:endParaRPr lang="it-IT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89AB5B59-A5D0-4686-B5C4-5F6E53009B52}"/>
                  </a:ext>
                </a:extLst>
              </p:cNvPr>
              <p:cNvSpPr txBox="1"/>
              <p:nvPr/>
            </p:nvSpPr>
            <p:spPr>
              <a:xfrm>
                <a:off x="6578885" y="4231270"/>
                <a:ext cx="2173608" cy="4499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2000" dirty="0"/>
                  <a:t>With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</a:rPr>
                      <m:t>ν</m:t>
                    </m:r>
                    <m:r>
                      <a:rPr lang="it-IT" sz="2000" b="0" i="1" smtClean="0">
                        <a:latin typeface="Cambria Math" panose="02040503050406030204" pitchFamily="18" charset="0"/>
                      </a:rPr>
                      <m:t>=[</m:t>
                    </m:r>
                    <m:sSub>
                      <m:sSubPr>
                        <m:ctrlPr>
                          <a:rPr lang="it-IT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it-IT" sz="2000" b="0" i="1" smtClean="0">
                        <a:latin typeface="Cambria Math" panose="02040503050406030204" pitchFamily="18" charset="0"/>
                      </a:rPr>
                      <m:t>,</m:t>
                    </m:r>
                    <m:acc>
                      <m:accPr>
                        <m:chr m:val="̇"/>
                        <m:ctrlPr>
                          <a:rPr lang="it-IT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az-Cyrl-AZ" sz="2000" i="1">
                            <a:latin typeface="Cambria Math" panose="02040503050406030204" pitchFamily="18" charset="0"/>
                          </a:rPr>
                          <m:t>Ѳ</m:t>
                        </m:r>
                      </m:e>
                    </m:acc>
                    <m:r>
                      <a:rPr lang="it-IT" sz="2000" i="1">
                        <a:latin typeface="Cambria Math" panose="02040503050406030204" pitchFamily="18" charset="0"/>
                      </a:rPr>
                      <m:t>,</m:t>
                    </m:r>
                    <m:acc>
                      <m:accPr>
                        <m:chr m:val="̇"/>
                        <m:ctrlPr>
                          <a:rPr lang="it-IT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az-Cyrl-AZ" sz="2000" i="1">
                            <a:latin typeface="Cambria Math" panose="02040503050406030204" pitchFamily="18" charset="0"/>
                          </a:rPr>
                          <m:t>ф</m:t>
                        </m:r>
                      </m:e>
                    </m:acc>
                    <m:r>
                      <a:rPr lang="it-IT" sz="20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it-IT" sz="2000" dirty="0"/>
              </a:p>
            </p:txBody>
          </p:sp>
        </mc:Choice>
        <mc:Fallback xmlns="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89AB5B59-A5D0-4686-B5C4-5F6E53009B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8885" y="4231270"/>
                <a:ext cx="2173608" cy="449995"/>
              </a:xfrm>
              <a:prstGeom prst="rect">
                <a:avLst/>
              </a:prstGeom>
              <a:blipFill>
                <a:blip r:embed="rId5"/>
                <a:stretch>
                  <a:fillRect l="-2801" r="-560" b="-1891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104834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2F2BB78-48DB-4FA1-B412-6E2312108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Non-</a:t>
            </a:r>
            <a:r>
              <a:rPr lang="it-IT" dirty="0" err="1"/>
              <a:t>Actuated</a:t>
            </a:r>
            <a:r>
              <a:rPr lang="it-IT" dirty="0"/>
              <a:t>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E287199D-C373-4D5D-9933-A38ED2468061}"/>
                  </a:ext>
                </a:extLst>
              </p:cNvPr>
              <p:cNvSpPr txBox="1"/>
              <p:nvPr/>
            </p:nvSpPr>
            <p:spPr>
              <a:xfrm>
                <a:off x="8354909" y="1951672"/>
                <a:ext cx="1231427" cy="13234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1600" i="1" dirty="0"/>
                  <a:t>With: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az-Cyrl-AZ" sz="1600" i="1" dirty="0" smtClean="0"/>
                      <m:t>Ѳ</m:t>
                    </m:r>
                    <m:r>
                      <m:rPr>
                        <m:nor/>
                      </m:rPr>
                      <a:rPr lang="it-IT" sz="1600" i="1" dirty="0"/>
                      <m:t>(0)</m:t>
                    </m:r>
                    <m:r>
                      <m:rPr>
                        <m:nor/>
                      </m:rPr>
                      <a:rPr lang="it-IT" sz="1600" b="0" i="1" dirty="0" smtClean="0"/>
                      <m:t> = 0°</m:t>
                    </m:r>
                  </m:oMath>
                </a14:m>
                <a:endParaRPr lang="it-IT" sz="1600" b="0" i="1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az-Cyrl-AZ" sz="1600" dirty="0" smtClean="0"/>
                      <m:t>ф</m:t>
                    </m:r>
                    <m:r>
                      <m:rPr>
                        <m:nor/>
                      </m:rPr>
                      <a:rPr lang="it-IT" sz="1600" i="1" dirty="0"/>
                      <m:t>(0)</m:t>
                    </m:r>
                    <m:r>
                      <m:rPr>
                        <m:nor/>
                      </m:rPr>
                      <a:rPr lang="it-IT" sz="1600" b="0" i="1" dirty="0" smtClean="0"/>
                      <m:t> = 0°</m:t>
                    </m:r>
                  </m:oMath>
                </a14:m>
                <a:endParaRPr lang="it-IT" sz="1600" b="0" i="1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sz="1600" i="1" dirty="0" smtClean="0"/>
                      <m:t>γ</m:t>
                    </m:r>
                    <m:r>
                      <m:rPr>
                        <m:nor/>
                      </m:rPr>
                      <a:rPr lang="it-IT" sz="1600" b="0" i="1" baseline="-25000" dirty="0" smtClean="0"/>
                      <m:t>i</m:t>
                    </m:r>
                    <m:r>
                      <m:rPr>
                        <m:nor/>
                      </m:rPr>
                      <a:rPr lang="it-IT" sz="1600" b="0" i="1" dirty="0" smtClean="0"/>
                      <m:t>(0) = 0°</m:t>
                    </m:r>
                  </m:oMath>
                </a14:m>
                <a:endParaRPr lang="it-IT" sz="1600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sz="1600" dirty="0"/>
                  <a:t>Slope: </a:t>
                </a:r>
                <a14:m>
                  <m:oMath xmlns:m="http://schemas.openxmlformats.org/officeDocument/2006/math"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0°</m:t>
                    </m:r>
                  </m:oMath>
                </a14:m>
                <a:endParaRPr lang="it-IT" sz="1600" dirty="0"/>
              </a:p>
            </p:txBody>
          </p:sp>
        </mc:Choice>
        <mc:Fallback xmlns="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E287199D-C373-4D5D-9933-A38ED24680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4909" y="1951672"/>
                <a:ext cx="1231427" cy="1323439"/>
              </a:xfrm>
              <a:prstGeom prst="rect">
                <a:avLst/>
              </a:prstGeom>
              <a:blipFill>
                <a:blip r:embed="rId2"/>
                <a:stretch>
                  <a:fillRect l="-2970" t="-1382" b="-506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Elemento grafico 13">
            <a:extLst>
              <a:ext uri="{FF2B5EF4-FFF2-40B4-BE49-F238E27FC236}">
                <a16:creationId xmlns:a16="http://schemas.microsoft.com/office/drawing/2014/main" id="{DCA66D3C-65AB-44F8-88C1-8ECB5FF28F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648000" y="1800000"/>
            <a:ext cx="8971963" cy="4500000"/>
          </a:xfrm>
          <a:prstGeom prst="rect">
            <a:avLst/>
          </a:prstGeom>
        </p:spPr>
      </p:pic>
      <p:pic>
        <p:nvPicPr>
          <p:cNvPr id="8" name="Segnaposto contenuto 7">
            <a:extLst>
              <a:ext uri="{FF2B5EF4-FFF2-40B4-BE49-F238E27FC236}">
                <a16:creationId xmlns:a16="http://schemas.microsoft.com/office/drawing/2014/main" id="{99E49B7F-C5AA-4663-8D67-6FE18909F9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581530" y="3852000"/>
            <a:ext cx="4476633" cy="2471168"/>
          </a:xfrm>
        </p:spPr>
      </p:pic>
    </p:spTree>
    <p:extLst>
      <p:ext uri="{BB962C8B-B14F-4D97-AF65-F5344CB8AC3E}">
        <p14:creationId xmlns:p14="http://schemas.microsoft.com/office/powerpoint/2010/main" val="21876796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2F2BB78-48DB-4FA1-B412-6E2312108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Non-</a:t>
            </a:r>
            <a:r>
              <a:rPr lang="it-IT" dirty="0" err="1"/>
              <a:t>Actuated</a:t>
            </a:r>
            <a:r>
              <a:rPr lang="it-IT" dirty="0"/>
              <a:t>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2E19DB8B-AA54-4A10-A474-9E6CBE7013B3}"/>
                  </a:ext>
                </a:extLst>
              </p:cNvPr>
              <p:cNvSpPr txBox="1"/>
              <p:nvPr/>
            </p:nvSpPr>
            <p:spPr>
              <a:xfrm>
                <a:off x="8354909" y="1951672"/>
                <a:ext cx="1309974" cy="13234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1600" i="1" dirty="0"/>
                  <a:t>With: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az-Cyrl-AZ" sz="1600" i="1" dirty="0" smtClean="0"/>
                      <m:t>Ѳ</m:t>
                    </m:r>
                    <m:r>
                      <m:rPr>
                        <m:nor/>
                      </m:rPr>
                      <a:rPr lang="it-IT" sz="1600" i="1" dirty="0"/>
                      <m:t>(0)</m:t>
                    </m:r>
                    <m:r>
                      <m:rPr>
                        <m:nor/>
                      </m:rPr>
                      <a:rPr lang="it-IT" sz="1600" b="0" i="1" dirty="0" smtClean="0"/>
                      <m:t> = 90°</m:t>
                    </m:r>
                  </m:oMath>
                </a14:m>
                <a:endParaRPr lang="it-IT" sz="1600" b="0" i="1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az-Cyrl-AZ" sz="1600" dirty="0" smtClean="0"/>
                      <m:t>ф</m:t>
                    </m:r>
                    <m:r>
                      <m:rPr>
                        <m:nor/>
                      </m:rPr>
                      <a:rPr lang="it-IT" sz="1600" i="1" dirty="0"/>
                      <m:t>(0)</m:t>
                    </m:r>
                    <m:r>
                      <m:rPr>
                        <m:nor/>
                      </m:rPr>
                      <a:rPr lang="it-IT" sz="1600" b="0" i="1" dirty="0" smtClean="0"/>
                      <m:t> = 0°</m:t>
                    </m:r>
                  </m:oMath>
                </a14:m>
                <a:endParaRPr lang="it-IT" sz="1600" b="0" i="1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sz="1600" i="1" dirty="0"/>
                      <m:t>γ</m:t>
                    </m:r>
                    <m:r>
                      <m:rPr>
                        <m:nor/>
                      </m:rPr>
                      <a:rPr lang="it-IT" sz="1600" i="1" baseline="-25000" dirty="0"/>
                      <m:t>i</m:t>
                    </m:r>
                    <m:r>
                      <m:rPr>
                        <m:nor/>
                      </m:rPr>
                      <a:rPr lang="it-IT" sz="1600" i="1" dirty="0"/>
                      <m:t>(0) = 0°</m:t>
                    </m:r>
                  </m:oMath>
                </a14:m>
                <a:endParaRPr lang="it-IT" sz="16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sz="1600" dirty="0"/>
                  <a:t>Slope: </a:t>
                </a:r>
                <a14:m>
                  <m:oMath xmlns:m="http://schemas.openxmlformats.org/officeDocument/2006/math"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0°</m:t>
                    </m:r>
                  </m:oMath>
                </a14:m>
                <a:endParaRPr lang="it-IT" sz="1600" dirty="0"/>
              </a:p>
            </p:txBody>
          </p:sp>
        </mc:Choice>
        <mc:Fallback xmlns="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2E19DB8B-AA54-4A10-A474-9E6CBE7013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4909" y="1951672"/>
                <a:ext cx="1309974" cy="1323439"/>
              </a:xfrm>
              <a:prstGeom prst="rect">
                <a:avLst/>
              </a:prstGeom>
              <a:blipFill>
                <a:blip r:embed="rId2"/>
                <a:stretch>
                  <a:fillRect l="-2804" t="-1382" b="-506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Elemento grafico 14">
            <a:extLst>
              <a:ext uri="{FF2B5EF4-FFF2-40B4-BE49-F238E27FC236}">
                <a16:creationId xmlns:a16="http://schemas.microsoft.com/office/drawing/2014/main" id="{F651A64B-1603-470A-B1DF-C328CB6DD5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648000" y="1800000"/>
            <a:ext cx="8971963" cy="4500000"/>
          </a:xfrm>
          <a:prstGeom prst="rect">
            <a:avLst/>
          </a:prstGeom>
        </p:spPr>
      </p:pic>
      <p:pic>
        <p:nvPicPr>
          <p:cNvPr id="7" name="Elemento grafico 6">
            <a:extLst>
              <a:ext uri="{FF2B5EF4-FFF2-40B4-BE49-F238E27FC236}">
                <a16:creationId xmlns:a16="http://schemas.microsoft.com/office/drawing/2014/main" id="{ED3F9B42-DDDD-4F1E-835F-6E3A1B4DC5B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581600" y="3852000"/>
            <a:ext cx="4473783" cy="246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2322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2F2BB78-48DB-4FA1-B412-6E2312108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Non-</a:t>
            </a:r>
            <a:r>
              <a:rPr lang="it-IT" dirty="0" err="1"/>
              <a:t>Actuated</a:t>
            </a:r>
            <a:r>
              <a:rPr lang="it-IT" dirty="0"/>
              <a:t>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id="{4797539E-61B6-4CB2-8FD3-49A8A26296C8}"/>
                  </a:ext>
                </a:extLst>
              </p:cNvPr>
              <p:cNvSpPr txBox="1"/>
              <p:nvPr/>
            </p:nvSpPr>
            <p:spPr>
              <a:xfrm>
                <a:off x="8354909" y="1951672"/>
                <a:ext cx="1303562" cy="13234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1600" i="1" dirty="0"/>
                  <a:t>With: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az-Cyrl-AZ" sz="1600" i="1" dirty="0" smtClean="0"/>
                      <m:t>Ѳ</m:t>
                    </m:r>
                    <m:r>
                      <m:rPr>
                        <m:nor/>
                      </m:rPr>
                      <a:rPr lang="it-IT" sz="1600" i="1" dirty="0"/>
                      <m:t>(0)= 0°</m:t>
                    </m:r>
                  </m:oMath>
                </a14:m>
                <a:endParaRPr lang="it-IT" sz="1600" b="0" i="1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az-Cyrl-AZ" sz="1600" dirty="0" smtClean="0"/>
                      <m:t>ф</m:t>
                    </m:r>
                    <m:r>
                      <m:rPr>
                        <m:nor/>
                      </m:rPr>
                      <a:rPr lang="it-IT" sz="1600" b="0" i="0" dirty="0" smtClean="0"/>
                      <m:t>(0)</m:t>
                    </m:r>
                    <m:r>
                      <m:rPr>
                        <m:nor/>
                      </m:rPr>
                      <a:rPr lang="it-IT" sz="1600" b="0" i="1" dirty="0" smtClean="0"/>
                      <m:t> = 20°</m:t>
                    </m:r>
                  </m:oMath>
                </a14:m>
                <a:endParaRPr lang="it-IT" sz="1600" b="0" i="1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sz="1600" i="1" dirty="0"/>
                      <m:t>γ</m:t>
                    </m:r>
                    <m:r>
                      <m:rPr>
                        <m:nor/>
                      </m:rPr>
                      <a:rPr lang="it-IT" sz="1600" i="1" baseline="-25000" dirty="0"/>
                      <m:t>i</m:t>
                    </m:r>
                    <m:r>
                      <m:rPr>
                        <m:nor/>
                      </m:rPr>
                      <a:rPr lang="it-IT" sz="1600" i="1" dirty="0"/>
                      <m:t>(0) = 0°</m:t>
                    </m:r>
                  </m:oMath>
                </a14:m>
                <a:endParaRPr lang="it-IT" sz="16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sz="1600" dirty="0"/>
                  <a:t>Slope: </a:t>
                </a:r>
                <a14:m>
                  <m:oMath xmlns:m="http://schemas.openxmlformats.org/officeDocument/2006/math"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0°</m:t>
                    </m:r>
                  </m:oMath>
                </a14:m>
                <a:endParaRPr lang="it-IT" sz="1600" dirty="0"/>
              </a:p>
            </p:txBody>
          </p:sp>
        </mc:Choice>
        <mc:Fallback xmlns=""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id="{4797539E-61B6-4CB2-8FD3-49A8A26296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4909" y="1951672"/>
                <a:ext cx="1303562" cy="1323439"/>
              </a:xfrm>
              <a:prstGeom prst="rect">
                <a:avLst/>
              </a:prstGeom>
              <a:blipFill>
                <a:blip r:embed="rId4"/>
                <a:stretch>
                  <a:fillRect l="-2817" t="-1382" b="-506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Elemento grafico 18">
            <a:extLst>
              <a:ext uri="{FF2B5EF4-FFF2-40B4-BE49-F238E27FC236}">
                <a16:creationId xmlns:a16="http://schemas.microsoft.com/office/drawing/2014/main" id="{27A40332-957C-47A2-B675-C4F30E733B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648000" y="1800000"/>
            <a:ext cx="8971963" cy="4500000"/>
          </a:xfrm>
          <a:prstGeom prst="rect">
            <a:avLst/>
          </a:prstGeom>
        </p:spPr>
      </p:pic>
      <p:pic>
        <p:nvPicPr>
          <p:cNvPr id="12" name="Registrazione schermo 11">
            <a:hlinkClick r:id="" action="ppaction://media"/>
            <a:extLst>
              <a:ext uri="{FF2B5EF4-FFF2-40B4-BE49-F238E27FC236}">
                <a16:creationId xmlns:a16="http://schemas.microsoft.com/office/drawing/2014/main" id="{A395AF40-1E11-406D-9A11-6FD420F57157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3142.9795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581600" y="3852000"/>
            <a:ext cx="4513030" cy="246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248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078"/>
    </mc:Choice>
    <mc:Fallback xmlns="">
      <p:transition spd="slow" advTm="90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36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303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2F2BB78-48DB-4FA1-B412-6E2312108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Non-</a:t>
            </a:r>
            <a:r>
              <a:rPr lang="it-IT" dirty="0" err="1"/>
              <a:t>Actuated</a:t>
            </a:r>
            <a:r>
              <a:rPr lang="it-IT" dirty="0"/>
              <a:t>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id="{4797539E-61B6-4CB2-8FD3-49A8A26296C8}"/>
                  </a:ext>
                </a:extLst>
              </p:cNvPr>
              <p:cNvSpPr txBox="1"/>
              <p:nvPr/>
            </p:nvSpPr>
            <p:spPr>
              <a:xfrm>
                <a:off x="8354909" y="1951672"/>
                <a:ext cx="1338828" cy="13234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1600" i="1" dirty="0"/>
                  <a:t>With: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az-Cyrl-AZ" sz="1600" i="1" dirty="0" smtClean="0"/>
                      <m:t>Ѳ</m:t>
                    </m:r>
                    <m:r>
                      <m:rPr>
                        <m:nor/>
                      </m:rPr>
                      <a:rPr lang="it-IT" sz="1600" i="1" dirty="0"/>
                      <m:t>(0) = 0°</m:t>
                    </m:r>
                  </m:oMath>
                </a14:m>
                <a:endParaRPr lang="it-IT" sz="1600" b="0" i="1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az-Cyrl-AZ" sz="1600" dirty="0" smtClean="0"/>
                      <m:t>ф</m:t>
                    </m:r>
                    <m:r>
                      <m:rPr>
                        <m:nor/>
                      </m:rPr>
                      <a:rPr lang="it-IT" sz="1600" b="0" i="0" dirty="0" smtClean="0"/>
                      <m:t>(0)</m:t>
                    </m:r>
                    <m:r>
                      <m:rPr>
                        <m:nor/>
                      </m:rPr>
                      <a:rPr lang="it-IT" sz="1600" b="0" i="1" dirty="0" smtClean="0"/>
                      <m:t> = 0°</m:t>
                    </m:r>
                  </m:oMath>
                </a14:m>
                <a:endParaRPr lang="it-IT" sz="1600" b="0" i="1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sz="1600" i="1" dirty="0"/>
                      <m:t>γ</m:t>
                    </m:r>
                    <m:r>
                      <m:rPr>
                        <m:nor/>
                      </m:rPr>
                      <a:rPr lang="it-IT" sz="1600" i="1" baseline="-25000" dirty="0"/>
                      <m:t>i</m:t>
                    </m:r>
                    <m:r>
                      <m:rPr>
                        <m:nor/>
                      </m:rPr>
                      <a:rPr lang="it-IT" sz="1600" i="1" dirty="0"/>
                      <m:t>(0) = 0°</m:t>
                    </m:r>
                  </m:oMath>
                </a14:m>
                <a:endParaRPr lang="it-IT" sz="16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sz="1600" dirty="0"/>
                  <a:t>Slope: </a:t>
                </a:r>
                <a14:m>
                  <m:oMath xmlns:m="http://schemas.openxmlformats.org/officeDocument/2006/math">
                    <m:r>
                      <a:rPr lang="it-IT" sz="1600" b="0" i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0°</m:t>
                    </m:r>
                  </m:oMath>
                </a14:m>
                <a:endParaRPr lang="it-IT" sz="1600" dirty="0"/>
              </a:p>
            </p:txBody>
          </p:sp>
        </mc:Choice>
        <mc:Fallback xmlns=""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id="{4797539E-61B6-4CB2-8FD3-49A8A26296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4909" y="1951672"/>
                <a:ext cx="1338828" cy="1323439"/>
              </a:xfrm>
              <a:prstGeom prst="rect">
                <a:avLst/>
              </a:prstGeom>
              <a:blipFill>
                <a:blip r:embed="rId4"/>
                <a:stretch>
                  <a:fillRect l="-2740" t="-1382" b="-506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Elemento grafico 3">
            <a:extLst>
              <a:ext uri="{FF2B5EF4-FFF2-40B4-BE49-F238E27FC236}">
                <a16:creationId xmlns:a16="http://schemas.microsoft.com/office/drawing/2014/main" id="{31A746A8-B21F-4102-8B8A-15E189CDAC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648000" y="1800000"/>
            <a:ext cx="8971963" cy="4500000"/>
          </a:xfrm>
          <a:prstGeom prst="rect">
            <a:avLst/>
          </a:prstGeom>
        </p:spPr>
      </p:pic>
      <p:pic>
        <p:nvPicPr>
          <p:cNvPr id="6" name="Registrazione schermo 5">
            <a:hlinkClick r:id="" action="ppaction://media"/>
            <a:extLst>
              <a:ext uri="{FF2B5EF4-FFF2-40B4-BE49-F238E27FC236}">
                <a16:creationId xmlns:a16="http://schemas.microsoft.com/office/drawing/2014/main" id="{8CE0ABF8-B5A6-402C-8334-C208427129E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563600" y="3852000"/>
            <a:ext cx="4513030" cy="246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769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078"/>
    </mc:Choice>
    <mc:Fallback xmlns="">
      <p:transition spd="slow" advTm="90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2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0794806-2D3B-42D2-B071-A96E9C850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Equilibria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D9567702-D7CA-44E2-824E-020F3AE6B0BE}"/>
                  </a:ext>
                </a:extLst>
              </p:cNvPr>
              <p:cNvSpPr txBox="1"/>
              <p:nvPr/>
            </p:nvSpPr>
            <p:spPr>
              <a:xfrm>
                <a:off x="1182961" y="1784644"/>
                <a:ext cx="3990131" cy="7194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it-IT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acc>
                                <m:accPr>
                                  <m:chr m:val="̇"/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i="1">
                                      <a:latin typeface="Cambria Math" panose="02040503050406030204" pitchFamily="18" charset="0"/>
                                    </a:rPr>
                                    <m:t>ν</m:t>
                                  </m:r>
                                </m:e>
                              </m:acc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p>
                                <m:sSup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it-IT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</a:rPr>
                                            <m:t>𝑆</m:t>
                                          </m:r>
                                        </m:e>
                                        <m:sup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sup>
                                      </m:sSup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  <m:t>𝐵𝑆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p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d>
                                    <m:dPr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  <m:acc>
                                        <m:accPr>
                                          <m:chr m:val="̇"/>
                                          <m:ctrlPr>
                                            <a:rPr lang="it-IT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</a:rPr>
                                            <m:t>𝑆</m:t>
                                          </m:r>
                                        </m:e>
                                      </m:acc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  <m:t>𝐶𝑆</m:t>
                                      </m:r>
                                    </m:e>
                                  </m:d>
                                  <m:r>
                                    <m:rPr>
                                      <m:sty m:val="p"/>
                                    </m:rPr>
                                    <a:rPr lang="el-GR" i="1">
                                      <a:latin typeface="Cambria Math" panose="02040503050406030204" pitchFamily="18" charset="0"/>
                                    </a:rPr>
                                    <m:t>ν</m:t>
                                  </m:r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</m:d>
                              <m:r>
                                <m:rPr>
                                  <m:nor/>
                                </m:rPr>
                                <a:rPr lang="it-IT" dirty="0"/>
                                <m:t> </m:t>
                              </m:r>
                            </m:e>
                            <m:e>
                              <m:acc>
                                <m:accPr>
                                  <m:chr m:val="̇"/>
                                  <m:ctrlPr>
                                    <a:rPr lang="it-IT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</m:acc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r>
                                <m:rPr>
                                  <m:sty m:val="p"/>
                                </m:rPr>
                                <a:rPr lang="el-GR" i="1">
                                  <a:latin typeface="Cambria Math" panose="02040503050406030204" pitchFamily="18" charset="0"/>
                                </a:rPr>
                                <m:t>ν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D9567702-D7CA-44E2-824E-020F3AE6B0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2961" y="1784644"/>
                <a:ext cx="3990131" cy="71942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sellaDiTesto 13">
                <a:extLst>
                  <a:ext uri="{FF2B5EF4-FFF2-40B4-BE49-F238E27FC236}">
                    <a16:creationId xmlns:a16="http://schemas.microsoft.com/office/drawing/2014/main" id="{53112452-D89C-4EDA-B3C3-3441C14D877E}"/>
                  </a:ext>
                </a:extLst>
              </p:cNvPr>
              <p:cNvSpPr txBox="1"/>
              <p:nvPr/>
            </p:nvSpPr>
            <p:spPr>
              <a:xfrm>
                <a:off x="1097280" y="2504072"/>
                <a:ext cx="9997440" cy="19511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/>
                  <a:t>Our state </a:t>
                </a:r>
                <a:r>
                  <a:rPr lang="it-IT" dirty="0" err="1"/>
                  <a:t>is</a:t>
                </a:r>
                <a:r>
                  <a:rPr lang="it-IT" dirty="0"/>
                  <a:t>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</a:rPr>
                      <m:t>ξ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,ф,</m:t>
                        </m:r>
                        <m:sSub>
                          <m:sSubPr>
                            <m:ctrlPr>
                              <a:rPr lang="az-Cyrl-AZ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az-Cyrl-AZ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it-IT" b="0" i="1" dirty="0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it-IT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az-Cyrl-AZ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it-IT" b="0" i="1" dirty="0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̇"/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  <m:r>
                          <a:rPr lang="it-IT" i="1"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̇"/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az-Cyrl-AZ" i="1">
                                <a:latin typeface="Cambria Math" panose="02040503050406030204" pitchFamily="18" charset="0"/>
                              </a:rPr>
                              <m:t>ф</m:t>
                            </m:r>
                          </m:e>
                        </m:acc>
                      </m:e>
                    </m:d>
                  </m:oMath>
                </a14:m>
                <a:endParaRPr lang="it-IT" b="0" dirty="0"/>
              </a:p>
              <a:p>
                <a:endParaRPr lang="it-IT" dirty="0"/>
              </a:p>
              <a:p>
                <a:r>
                  <a:rPr lang="it-IT" dirty="0" err="1"/>
                  <a:t>We</a:t>
                </a:r>
                <a:r>
                  <a:rPr lang="it-IT" dirty="0"/>
                  <a:t> set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l-GR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</a:rPr>
                          <m:t>ξ</m:t>
                        </m:r>
                      </m:e>
                    </m:acc>
                    <m:r>
                      <a:rPr lang="it-IT" b="0" i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it-IT" dirty="0"/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it-IT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𝜏</m:t>
                                </m:r>
                              </m:e>
                              <m:sub>
                                <m:r>
                                  <a:rPr lang="it-IT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sub>
                            </m:sSub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it-IT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𝜏</m:t>
                                </m:r>
                              </m:e>
                              <m:sub>
                                <m:r>
                                  <a:rPr lang="it-IT" i="1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it-IT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[0, 0]</m:t>
                        </m:r>
                      </m:e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it-IT" dirty="0"/>
                  <a:t> then</a:t>
                </a:r>
              </a:p>
              <a:p>
                <a:endParaRPr lang="it-IT" dirty="0"/>
              </a:p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l-GR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</a:rPr>
                          <m:t>ξ</m:t>
                        </m:r>
                      </m:e>
                    </m:acc>
                    <m:r>
                      <a:rPr lang="it-IT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f>
                          <m:fPr>
                            <m:ctrlPr>
                              <a:rPr lang="it-IT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it-IT" b="0" i="1" dirty="0" smtClean="0">
                                <a:latin typeface="Cambria Math" panose="02040503050406030204" pitchFamily="18" charset="0"/>
                              </a:rPr>
                              <m:t>(2</m:t>
                            </m:r>
                            <m:r>
                              <a:rPr lang="it-IT" b="0" i="1" dirty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it-IT" b="0" i="1" dirty="0" smtClean="0">
                                <a:latin typeface="Cambria Math" panose="02040503050406030204" pitchFamily="18" charset="0"/>
                              </a:rPr>
                              <m:t>−1)</m:t>
                            </m:r>
                            <m:r>
                              <a:rPr lang="it-IT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it-IT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it-IT" b="0" i="1" dirty="0" smtClean="0">
                            <a:latin typeface="Cambria Math" panose="02040503050406030204" pitchFamily="18" charset="0"/>
                          </a:rPr>
                          <m:t>,0,</m:t>
                        </m:r>
                        <m:sSub>
                          <m:sSubPr>
                            <m:ctrlPr>
                              <a:rPr lang="az-Cyrl-AZ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az-Cyrl-AZ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it-IT" i="1" dirty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it-IT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az-Cyrl-AZ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it-IT" i="1" dirty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  <m:r>
                          <a:rPr lang="it-IT" b="0" i="1" dirty="0" smtClean="0">
                            <a:latin typeface="Cambria Math" panose="02040503050406030204" pitchFamily="18" charset="0"/>
                          </a:rPr>
                          <m:t>,0,0,0</m:t>
                        </m:r>
                      </m:e>
                    </m:d>
                  </m:oMath>
                </a14:m>
                <a:r>
                  <a:rPr lang="it-IT" dirty="0"/>
                  <a:t> with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m:rPr>
                        <m:nor/>
                      </m:rPr>
                      <a:rPr lang="it-IT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it-IT"/>
                      <m:t>∈</m:t>
                    </m:r>
                    <m:r>
                      <m:rPr>
                        <m:nor/>
                      </m:rPr>
                      <a:rPr lang="it-IT" b="0" i="0" smtClean="0"/>
                      <m:t> </m:t>
                    </m:r>
                    <m:r>
                      <m:rPr>
                        <m:nor/>
                      </m:rPr>
                      <a:rPr lang="it-IT"/>
                      <m:t>ℕ</m:t>
                    </m:r>
                  </m:oMath>
                </a14:m>
                <a:endParaRPr lang="it-IT" dirty="0"/>
              </a:p>
              <a:p>
                <a:endParaRPr lang="it-IT" dirty="0"/>
              </a:p>
            </p:txBody>
          </p:sp>
        </mc:Choice>
        <mc:Fallback xmlns="">
          <p:sp>
            <p:nvSpPr>
              <p:cNvPr id="14" name="CasellaDiTesto 13">
                <a:extLst>
                  <a:ext uri="{FF2B5EF4-FFF2-40B4-BE49-F238E27FC236}">
                    <a16:creationId xmlns:a16="http://schemas.microsoft.com/office/drawing/2014/main" id="{53112452-D89C-4EDA-B3C3-3441C14D87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280" y="2504072"/>
                <a:ext cx="9997440" cy="1951175"/>
              </a:xfrm>
              <a:prstGeom prst="rect">
                <a:avLst/>
              </a:prstGeom>
              <a:blipFill>
                <a:blip r:embed="rId5"/>
                <a:stretch>
                  <a:fillRect l="-488" t="-62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asellaDiTesto 3">
            <a:extLst>
              <a:ext uri="{FF2B5EF4-FFF2-40B4-BE49-F238E27FC236}">
                <a16:creationId xmlns:a16="http://schemas.microsoft.com/office/drawing/2014/main" id="{CCD5D14B-C2E7-4207-8743-025F806F726F}"/>
              </a:ext>
            </a:extLst>
          </p:cNvPr>
          <p:cNvSpPr txBox="1"/>
          <p:nvPr/>
        </p:nvSpPr>
        <p:spPr>
          <a:xfrm>
            <a:off x="208750" y="5432624"/>
            <a:ext cx="11913341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The </a:t>
            </a:r>
            <a:r>
              <a:rPr lang="it-IT" dirty="0" err="1"/>
              <a:t>results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obtained</a:t>
            </a:r>
            <a:r>
              <a:rPr lang="it-IT" dirty="0"/>
              <a:t> are </a:t>
            </a:r>
            <a:r>
              <a:rPr lang="it-IT" dirty="0" err="1"/>
              <a:t>similar</a:t>
            </a:r>
            <a:r>
              <a:rPr lang="it-IT" dirty="0"/>
              <a:t> to the </a:t>
            </a:r>
            <a:r>
              <a:rPr lang="it-IT" dirty="0" err="1"/>
              <a:t>ones</a:t>
            </a:r>
            <a:r>
              <a:rPr lang="it-IT" dirty="0"/>
              <a:t> </a:t>
            </a:r>
            <a:r>
              <a:rPr lang="it-IT" dirty="0" err="1"/>
              <a:t>obtained</a:t>
            </a:r>
            <a:r>
              <a:rPr lang="it-IT" dirty="0"/>
              <a:t> in</a:t>
            </a:r>
            <a:r>
              <a:rPr lang="it-IT" sz="1600" dirty="0"/>
              <a:t>: </a:t>
            </a:r>
            <a:r>
              <a:rPr lang="en-US" sz="1600" dirty="0"/>
              <a:t>K. Peng, X. </a:t>
            </a:r>
            <a:r>
              <a:rPr lang="en-US" sz="1600" dirty="0" err="1"/>
              <a:t>Ruan</a:t>
            </a:r>
            <a:r>
              <a:rPr lang="en-US" sz="1600" dirty="0"/>
              <a:t> and G. </a:t>
            </a:r>
            <a:r>
              <a:rPr lang="en-US" sz="1600" dirty="0" err="1"/>
              <a:t>Zuo</a:t>
            </a:r>
            <a:r>
              <a:rPr lang="en-US" sz="1600" dirty="0"/>
              <a:t>, "Dynamic model and balancing control for two-wheeled self-balancing mobile robot on the slopes," </a:t>
            </a:r>
            <a:r>
              <a:rPr lang="en-US" sz="1600" i="1" dirty="0"/>
              <a:t>Proceedings of the 10th World Congress on Intelligent Control and Automation</a:t>
            </a:r>
            <a:r>
              <a:rPr lang="en-US" sz="1600" dirty="0"/>
              <a:t>, 2012, pp. 3681-3685, </a:t>
            </a:r>
            <a:r>
              <a:rPr lang="en-US" sz="1600" dirty="0" err="1"/>
              <a:t>doi</a:t>
            </a:r>
            <a:r>
              <a:rPr lang="en-US" sz="1600" dirty="0"/>
              <a:t>: 10.1109/WCICA.2012.6359086.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9437140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C95BD5B-3799-4807-ABA8-A338C7ABB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Model: Input-Output </a:t>
            </a:r>
          </a:p>
        </p:txBody>
      </p:sp>
      <p:sp>
        <p:nvSpPr>
          <p:cNvPr id="20" name="Rettangolo 19">
            <a:extLst>
              <a:ext uri="{FF2B5EF4-FFF2-40B4-BE49-F238E27FC236}">
                <a16:creationId xmlns:a16="http://schemas.microsoft.com/office/drawing/2014/main" id="{32441CAE-618E-45E7-8EE0-33A7B94D33BC}"/>
              </a:ext>
            </a:extLst>
          </p:cNvPr>
          <p:cNvSpPr/>
          <p:nvPr/>
        </p:nvSpPr>
        <p:spPr>
          <a:xfrm>
            <a:off x="1858113" y="2312632"/>
            <a:ext cx="1811044" cy="11163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Model</a:t>
            </a:r>
          </a:p>
        </p:txBody>
      </p:sp>
      <p:cxnSp>
        <p:nvCxnSpPr>
          <p:cNvPr id="21" name="Connettore 2 20">
            <a:extLst>
              <a:ext uri="{FF2B5EF4-FFF2-40B4-BE49-F238E27FC236}">
                <a16:creationId xmlns:a16="http://schemas.microsoft.com/office/drawing/2014/main" id="{0D702798-1608-4FA6-9D40-C6394597D0D9}"/>
              </a:ext>
            </a:extLst>
          </p:cNvPr>
          <p:cNvCxnSpPr>
            <a:cxnSpLocks/>
          </p:cNvCxnSpPr>
          <p:nvPr/>
        </p:nvCxnSpPr>
        <p:spPr>
          <a:xfrm>
            <a:off x="522025" y="2870816"/>
            <a:ext cx="134052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CasellaDiTesto 25">
                <a:extLst>
                  <a:ext uri="{FF2B5EF4-FFF2-40B4-BE49-F238E27FC236}">
                    <a16:creationId xmlns:a16="http://schemas.microsoft.com/office/drawing/2014/main" id="{3CC17C39-C84B-4E31-AADC-A3CCCF8D8A13}"/>
                  </a:ext>
                </a:extLst>
              </p:cNvPr>
              <p:cNvSpPr txBox="1"/>
              <p:nvPr/>
            </p:nvSpPr>
            <p:spPr>
              <a:xfrm>
                <a:off x="893694" y="2486909"/>
                <a:ext cx="498277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l-GR" dirty="0" smtClean="0"/>
                        <m:t>τ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26" name="CasellaDiTesto 25">
                <a:extLst>
                  <a:ext uri="{FF2B5EF4-FFF2-40B4-BE49-F238E27FC236}">
                    <a16:creationId xmlns:a16="http://schemas.microsoft.com/office/drawing/2014/main" id="{3CC17C39-C84B-4E31-AADC-A3CCCF8D8A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694" y="2486909"/>
                <a:ext cx="498277" cy="276999"/>
              </a:xfrm>
              <a:prstGeom prst="rect">
                <a:avLst/>
              </a:prstGeom>
              <a:blipFill>
                <a:blip r:embed="rId2"/>
                <a:stretch>
                  <a:fillRect b="-222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CasellaDiTesto 26">
                <a:extLst>
                  <a:ext uri="{FF2B5EF4-FFF2-40B4-BE49-F238E27FC236}">
                    <a16:creationId xmlns:a16="http://schemas.microsoft.com/office/drawing/2014/main" id="{E7EACF44-A2E5-490F-B00D-506F676613D5}"/>
                  </a:ext>
                </a:extLst>
              </p:cNvPr>
              <p:cNvSpPr txBox="1"/>
              <p:nvPr/>
            </p:nvSpPr>
            <p:spPr>
              <a:xfrm>
                <a:off x="3839598" y="2486909"/>
                <a:ext cx="126689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l-GR" i="1">
                          <a:latin typeface="Cambria Math" panose="02040503050406030204" pitchFamily="18" charset="0"/>
                        </a:rPr>
                        <m:t>ν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27" name="CasellaDiTesto 26">
                <a:extLst>
                  <a:ext uri="{FF2B5EF4-FFF2-40B4-BE49-F238E27FC236}">
                    <a16:creationId xmlns:a16="http://schemas.microsoft.com/office/drawing/2014/main" id="{E7EACF44-A2E5-490F-B00D-506F676613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9598" y="2486909"/>
                <a:ext cx="1266895" cy="276999"/>
              </a:xfrm>
              <a:prstGeom prst="rect">
                <a:avLst/>
              </a:prstGeom>
              <a:blipFill>
                <a:blip r:embed="rId3"/>
                <a:stretch>
                  <a:fillRect b="-2666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Connettore 2 30">
            <a:extLst>
              <a:ext uri="{FF2B5EF4-FFF2-40B4-BE49-F238E27FC236}">
                <a16:creationId xmlns:a16="http://schemas.microsoft.com/office/drawing/2014/main" id="{128948E6-D8EA-40FE-9EE1-8FD0B1E47D14}"/>
              </a:ext>
            </a:extLst>
          </p:cNvPr>
          <p:cNvCxnSpPr>
            <a:cxnSpLocks/>
          </p:cNvCxnSpPr>
          <p:nvPr/>
        </p:nvCxnSpPr>
        <p:spPr>
          <a:xfrm>
            <a:off x="3669157" y="2870816"/>
            <a:ext cx="137262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1FC9419F-4EE9-4FF3-8C77-A84D2AE660D5}"/>
                  </a:ext>
                </a:extLst>
              </p:cNvPr>
              <p:cNvSpPr txBox="1"/>
              <p:nvPr/>
            </p:nvSpPr>
            <p:spPr>
              <a:xfrm>
                <a:off x="621855" y="3864074"/>
                <a:ext cx="11122732" cy="24079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it-IT" dirty="0">
                    <a:latin typeface="Cambria Math" panose="02040503050406030204" pitchFamily="18" charset="0"/>
                  </a:rPr>
                  <a:t>Input: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dirty="0" smtClean="0"/>
                      <m:t>τ</m:t>
                    </m:r>
                    <m:r>
                      <a:rPr lang="it-IT" b="0" i="1" dirty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it-IT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it-IT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it-IT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nor/>
                                  </m:rPr>
                                  <a:rPr lang="el-GR" dirty="0"/>
                                  <m:t>τ</m:t>
                                </m:r>
                              </m:e>
                              <m:sub>
                                <m:r>
                                  <a:rPr lang="it-IT" i="1" dirty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sub>
                            </m:sSub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it-IT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nor/>
                                  </m:rPr>
                                  <a:rPr lang="el-GR" dirty="0"/>
                                  <m:t>τ</m:t>
                                </m:r>
                              </m:e>
                              <m:sub>
                                <m:r>
                                  <a:rPr lang="it-IT" i="1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it-IT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it-IT" dirty="0"/>
                  <a:t>, </a:t>
                </a:r>
                <a:r>
                  <a:rPr lang="it-IT" dirty="0" err="1"/>
                  <a:t>that</a:t>
                </a:r>
                <a:r>
                  <a:rPr lang="it-IT" dirty="0"/>
                  <a:t> are </a:t>
                </a:r>
                <a:r>
                  <a:rPr lang="it-IT" dirty="0" err="1"/>
                  <a:t>right</a:t>
                </a:r>
                <a:r>
                  <a:rPr lang="it-IT" dirty="0"/>
                  <a:t> and </a:t>
                </a:r>
                <a:r>
                  <a:rPr lang="it-IT" dirty="0" err="1"/>
                  <a:t>left</a:t>
                </a:r>
                <a:r>
                  <a:rPr lang="it-IT" dirty="0"/>
                  <a:t> torque</a:t>
                </a:r>
              </a:p>
              <a:p>
                <a:endParaRPr lang="it-IT" dirty="0"/>
              </a:p>
              <a:p>
                <a:r>
                  <a:rPr lang="it-IT" dirty="0">
                    <a:latin typeface="Cambria Math" panose="02040503050406030204" pitchFamily="18" charset="0"/>
                  </a:rPr>
                  <a:t>Output: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it-IT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it-IT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,Ѳ,ф,</m:t>
                            </m:r>
                            <m:sSub>
                              <m:sSubPr>
                                <m:ctrlPr>
                                  <a:rPr lang="it-IT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l-GR" i="1">
                                    <a:latin typeface="Cambria Math" panose="02040503050406030204" pitchFamily="18" charset="0"/>
                                  </a:rPr>
                                  <m:t>γ</m:t>
                                </m:r>
                              </m:e>
                              <m:sub>
                                <m:r>
                                  <a:rPr lang="it-IT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sub>
                            </m:sSub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it-IT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l-GR" i="1">
                                    <a:latin typeface="Cambria Math" panose="02040503050406030204" pitchFamily="18" charset="0"/>
                                  </a:rPr>
                                  <m:t>γ</m:t>
                                </m:r>
                              </m:e>
                              <m:sub>
                                <m:r>
                                  <a:rPr lang="it-IT" i="1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sub>
                            </m:sSub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</m:e>
                      <m:sup>
                        <m:r>
                          <a:rPr lang="it-IT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it-IT" dirty="0"/>
                  <a:t>, </a:t>
                </a:r>
                <a:r>
                  <a:rPr lang="it-IT" dirty="0" err="1"/>
                  <a:t>that</a:t>
                </a:r>
                <a:r>
                  <a:rPr lang="it-IT" dirty="0"/>
                  <a:t> are: x and y </a:t>
                </a:r>
                <a:r>
                  <a:rPr lang="it-IT" dirty="0" err="1"/>
                  <a:t>coordinates</a:t>
                </a:r>
                <a:r>
                  <a:rPr lang="it-IT" dirty="0"/>
                  <a:t>, </a:t>
                </a:r>
                <a:r>
                  <a:rPr lang="it-IT" dirty="0" err="1"/>
                  <a:t>yaw</a:t>
                </a:r>
                <a:r>
                  <a:rPr lang="it-IT" dirty="0"/>
                  <a:t>, pitch, </a:t>
                </a:r>
                <a:r>
                  <a:rPr lang="it-IT" dirty="0" err="1"/>
                  <a:t>wheels</a:t>
                </a:r>
                <a:r>
                  <a:rPr lang="it-IT" dirty="0"/>
                  <a:t> angolar position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</a:rPr>
                      <m:t>ν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it-IT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it-IT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sub>
                            </m:sSub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acc>
                              <m:accPr>
                                <m:chr m:val="̇"/>
                                <m:ctrlPr>
                                  <a:rPr lang="it-IT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az-Cyrl-AZ" i="1">
                                    <a:latin typeface="Cambria Math" panose="02040503050406030204" pitchFamily="18" charset="0"/>
                                  </a:rPr>
                                  <m:t>Ѳ</m:t>
                                </m:r>
                              </m:e>
                            </m:acc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acc>
                              <m:accPr>
                                <m:chr m:val="̇"/>
                                <m:ctrlPr>
                                  <a:rPr lang="it-IT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az-Cyrl-AZ" i="1">
                                    <a:latin typeface="Cambria Math" panose="02040503050406030204" pitchFamily="18" charset="0"/>
                                  </a:rPr>
                                  <m:t>ф</m:t>
                                </m:r>
                              </m:e>
                            </m:acc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</m:e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it-IT" b="0" dirty="0"/>
                  <a:t>, </a:t>
                </a:r>
                <a:r>
                  <a:rPr lang="it-IT" b="0" dirty="0" err="1"/>
                  <a:t>that</a:t>
                </a:r>
                <a:r>
                  <a:rPr lang="it-IT" b="0" dirty="0"/>
                  <a:t> are: </a:t>
                </a:r>
                <a:r>
                  <a:rPr lang="it-IT" b="0" dirty="0" err="1"/>
                  <a:t>forward</a:t>
                </a:r>
                <a:r>
                  <a:rPr lang="it-IT" b="0" dirty="0"/>
                  <a:t> speed, </a:t>
                </a:r>
                <a:r>
                  <a:rPr lang="it-IT" b="0" dirty="0" err="1"/>
                  <a:t>yaw</a:t>
                </a:r>
                <a:r>
                  <a:rPr lang="it-IT" b="0" dirty="0"/>
                  <a:t> rate, pitch rate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it-IT" dirty="0">
                  <a:latin typeface="Cambria Math" panose="02040503050406030204" pitchFamily="18" charset="0"/>
                </a:endParaRPr>
              </a:p>
              <a:p>
                <a:endParaRPr lang="it-IT" b="0" dirty="0"/>
              </a:p>
            </p:txBody>
          </p:sp>
        </mc:Choice>
        <mc:Fallback xmlns="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1FC9419F-4EE9-4FF3-8C77-A84D2AE660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855" y="3864074"/>
                <a:ext cx="11122732" cy="2407967"/>
              </a:xfrm>
              <a:prstGeom prst="rect">
                <a:avLst/>
              </a:prstGeom>
              <a:blipFill>
                <a:blip r:embed="rId4"/>
                <a:stretch>
                  <a:fillRect l="-438" t="-177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247404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A3A613E-D2A3-412B-9FC7-C92AE53C64B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 err="1"/>
              <a:t>Sensors</a:t>
            </a:r>
            <a:r>
              <a:rPr lang="it-IT" dirty="0"/>
              <a:t> </a:t>
            </a:r>
            <a:r>
              <a:rPr lang="it-IT" dirty="0" err="1"/>
              <a:t>Modelling</a:t>
            </a:r>
            <a:endParaRPr lang="it-IT" dirty="0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6A1EED2B-0F85-46D8-8DCC-D0BE1C9BF3B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/>
              <a:t>Ego – Walking on </a:t>
            </a:r>
            <a:r>
              <a:rPr lang="it-IT" dirty="0" err="1"/>
              <a:t>slopes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6470311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4AAEDD2-C76B-42B9-8D3C-9AA394972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Goal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9EA1E34-3DD4-4EFD-B268-BDD132AEAD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54122"/>
            <a:ext cx="7839824" cy="4217825"/>
          </a:xfrm>
        </p:spPr>
        <p:txBody>
          <a:bodyPr>
            <a:normAutofit/>
          </a:bodyPr>
          <a:lstStyle/>
          <a:p>
            <a:r>
              <a:rPr lang="it-IT" dirty="0"/>
              <a:t>The goal of the project </a:t>
            </a:r>
            <a:r>
              <a:rPr lang="it-IT" dirty="0" err="1"/>
              <a:t>is</a:t>
            </a:r>
            <a:r>
              <a:rPr lang="it-IT" dirty="0"/>
              <a:t> to </a:t>
            </a:r>
            <a:r>
              <a:rPr lang="it-IT" dirty="0" err="1"/>
              <a:t>let</a:t>
            </a:r>
            <a:r>
              <a:rPr lang="it-IT" dirty="0"/>
              <a:t> Alter-Ego to </a:t>
            </a:r>
            <a:r>
              <a:rPr lang="it-IT" dirty="0" err="1"/>
              <a:t>walk</a:t>
            </a:r>
            <a:r>
              <a:rPr lang="it-IT" dirty="0"/>
              <a:t> on a </a:t>
            </a:r>
            <a:r>
              <a:rPr lang="it-IT" dirty="0" err="1"/>
              <a:t>slope</a:t>
            </a:r>
            <a:r>
              <a:rPr lang="it-IT" dirty="0"/>
              <a:t>.</a:t>
            </a:r>
          </a:p>
          <a:p>
            <a:r>
              <a:rPr lang="it-IT" dirty="0"/>
              <a:t>In order to achive </a:t>
            </a:r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modelled</a:t>
            </a:r>
            <a:r>
              <a:rPr lang="it-IT" dirty="0"/>
              <a:t> from scratch and </a:t>
            </a:r>
            <a:r>
              <a:rPr lang="it-IT" dirty="0" err="1"/>
              <a:t>controlled</a:t>
            </a:r>
            <a:r>
              <a:rPr lang="it-IT" dirty="0"/>
              <a:t> the system,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an inverse </a:t>
            </a:r>
            <a:r>
              <a:rPr lang="it-IT" dirty="0" err="1"/>
              <a:t>pendulum</a:t>
            </a:r>
            <a:r>
              <a:rPr lang="it-IT" dirty="0"/>
              <a:t> over a </a:t>
            </a:r>
            <a:r>
              <a:rPr lang="it-IT" dirty="0" err="1"/>
              <a:t>unicycle</a:t>
            </a:r>
            <a:r>
              <a:rPr lang="it-IT" dirty="0"/>
              <a:t>, </a:t>
            </a:r>
            <a:r>
              <a:rPr lang="it-IT" dirty="0" err="1"/>
              <a:t>taking</a:t>
            </a:r>
            <a:r>
              <a:rPr lang="it-IT" dirty="0"/>
              <a:t> </a:t>
            </a:r>
            <a:r>
              <a:rPr lang="it-IT" dirty="0" err="1"/>
              <a:t>into</a:t>
            </a:r>
            <a:r>
              <a:rPr lang="it-IT" dirty="0"/>
              <a:t> account the </a:t>
            </a:r>
            <a:r>
              <a:rPr lang="it-IT" dirty="0" err="1"/>
              <a:t>slope</a:t>
            </a:r>
            <a:r>
              <a:rPr lang="it-IT" dirty="0"/>
              <a:t> angle.</a:t>
            </a:r>
          </a:p>
          <a:p>
            <a:r>
              <a:rPr lang="it-IT" dirty="0"/>
              <a:t>The control technique </a:t>
            </a:r>
            <a:r>
              <a:rPr lang="it-IT" dirty="0" err="1"/>
              <a:t>here</a:t>
            </a:r>
            <a:r>
              <a:rPr lang="it-IT" dirty="0"/>
              <a:t> </a:t>
            </a:r>
            <a:r>
              <a:rPr lang="it-IT" dirty="0" err="1"/>
              <a:t>proposed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i="1" dirty="0"/>
              <a:t>model-based, </a:t>
            </a:r>
            <a:r>
              <a:rPr lang="it-IT" dirty="0" err="1"/>
              <a:t>therefore</a:t>
            </a:r>
            <a:r>
              <a:rPr lang="it-IT" dirty="0"/>
              <a:t> the </a:t>
            </a:r>
            <a:r>
              <a:rPr lang="it-IT" dirty="0" err="1"/>
              <a:t>estimation</a:t>
            </a:r>
            <a:r>
              <a:rPr lang="it-IT" dirty="0"/>
              <a:t> of the </a:t>
            </a:r>
            <a:r>
              <a:rPr lang="it-IT" dirty="0" err="1"/>
              <a:t>slope</a:t>
            </a:r>
            <a:r>
              <a:rPr lang="it-IT" dirty="0"/>
              <a:t> angle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required</a:t>
            </a:r>
            <a:r>
              <a:rPr lang="it-IT" dirty="0"/>
              <a:t>.</a:t>
            </a:r>
          </a:p>
          <a:p>
            <a:r>
              <a:rPr lang="it-IT" dirty="0"/>
              <a:t>For the </a:t>
            </a:r>
            <a:r>
              <a:rPr lang="it-IT" dirty="0" err="1"/>
              <a:t>estimation</a:t>
            </a:r>
            <a:r>
              <a:rPr lang="it-IT" dirty="0"/>
              <a:t> of the </a:t>
            </a:r>
            <a:r>
              <a:rPr lang="it-IT" dirty="0" err="1"/>
              <a:t>slope</a:t>
            </a:r>
            <a:r>
              <a:rPr lang="it-IT" dirty="0"/>
              <a:t> angle and the </a:t>
            </a:r>
            <a:r>
              <a:rPr lang="it-IT" dirty="0" err="1"/>
              <a:t>other</a:t>
            </a:r>
            <a:r>
              <a:rPr lang="it-IT" dirty="0"/>
              <a:t> state </a:t>
            </a:r>
            <a:r>
              <a:rPr lang="it-IT" dirty="0" err="1"/>
              <a:t>variables</a:t>
            </a:r>
            <a:r>
              <a:rPr lang="it-IT" dirty="0"/>
              <a:t> </a:t>
            </a:r>
            <a:r>
              <a:rPr lang="it-IT" dirty="0" err="1"/>
              <a:t>two</a:t>
            </a:r>
            <a:r>
              <a:rPr lang="it-IT" dirty="0"/>
              <a:t> </a:t>
            </a:r>
            <a:r>
              <a:rPr lang="it-IT" dirty="0" err="1"/>
              <a:t>types</a:t>
            </a:r>
            <a:r>
              <a:rPr lang="it-IT" dirty="0"/>
              <a:t> of </a:t>
            </a:r>
            <a:r>
              <a:rPr lang="it-IT" dirty="0" err="1"/>
              <a:t>estimators</a:t>
            </a:r>
            <a:r>
              <a:rPr lang="it-IT" dirty="0"/>
              <a:t> are </a:t>
            </a:r>
            <a:r>
              <a:rPr lang="it-IT" dirty="0" err="1"/>
              <a:t>proposed</a:t>
            </a:r>
            <a:r>
              <a:rPr lang="it-IT" dirty="0"/>
              <a:t> and </a:t>
            </a:r>
            <a:r>
              <a:rPr lang="it-IT" dirty="0" err="1"/>
              <a:t>compared</a:t>
            </a:r>
            <a:r>
              <a:rPr lang="it-IT" dirty="0"/>
              <a:t>.</a:t>
            </a:r>
          </a:p>
        </p:txBody>
      </p:sp>
      <p:pic>
        <p:nvPicPr>
          <p:cNvPr id="5" name="WhatsApp Video 2021-04-19 at 12.09.07">
            <a:hlinkClick r:id="" action="ppaction://media"/>
            <a:extLst>
              <a:ext uri="{FF2B5EF4-FFF2-40B4-BE49-F238E27FC236}">
                <a16:creationId xmlns:a16="http://schemas.microsoft.com/office/drawing/2014/main" id="{B8FE5BA6-A52B-48D6-B290-9B5B9389E12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135611" y="1854121"/>
            <a:ext cx="1959109" cy="4219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428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8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C95BD5B-3799-4807-ABA8-A338C7ABB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Simulink</a:t>
            </a:r>
            <a:r>
              <a:rPr lang="it-IT" dirty="0"/>
              <a:t> System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BB9A4A0E-940E-49A1-8D52-EAACC7CA0C6B}"/>
              </a:ext>
            </a:extLst>
          </p:cNvPr>
          <p:cNvSpPr/>
          <p:nvPr/>
        </p:nvSpPr>
        <p:spPr>
          <a:xfrm>
            <a:off x="1580223" y="2365894"/>
            <a:ext cx="1811044" cy="11163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Controller</a:t>
            </a: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8F5F6612-D24F-4846-B60A-74314FE2F2AA}"/>
              </a:ext>
            </a:extLst>
          </p:cNvPr>
          <p:cNvSpPr/>
          <p:nvPr/>
        </p:nvSpPr>
        <p:spPr>
          <a:xfrm>
            <a:off x="7883369" y="2365894"/>
            <a:ext cx="1811044" cy="111636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Sensors</a:t>
            </a:r>
            <a:endParaRPr lang="it-IT" dirty="0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687241A9-A18A-4323-8A0B-F0D2A23C1466}"/>
              </a:ext>
            </a:extLst>
          </p:cNvPr>
          <p:cNvSpPr/>
          <p:nvPr/>
        </p:nvSpPr>
        <p:spPr>
          <a:xfrm>
            <a:off x="4731796" y="2365894"/>
            <a:ext cx="1811044" cy="11163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Model</a:t>
            </a:r>
          </a:p>
        </p:txBody>
      </p:sp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7A75DF71-D099-48D8-A981-68BE4042F89B}"/>
              </a:ext>
            </a:extLst>
          </p:cNvPr>
          <p:cNvCxnSpPr>
            <a:cxnSpLocks/>
          </p:cNvCxnSpPr>
          <p:nvPr/>
        </p:nvCxnSpPr>
        <p:spPr>
          <a:xfrm>
            <a:off x="3391267" y="2924078"/>
            <a:ext cx="134052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DC81C129-CF89-4827-8C00-253290853382}"/>
              </a:ext>
            </a:extLst>
          </p:cNvPr>
          <p:cNvCxnSpPr>
            <a:cxnSpLocks/>
          </p:cNvCxnSpPr>
          <p:nvPr/>
        </p:nvCxnSpPr>
        <p:spPr>
          <a:xfrm>
            <a:off x="6547281" y="2924078"/>
            <a:ext cx="134052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ttore diritto 16">
            <a:extLst>
              <a:ext uri="{FF2B5EF4-FFF2-40B4-BE49-F238E27FC236}">
                <a16:creationId xmlns:a16="http://schemas.microsoft.com/office/drawing/2014/main" id="{53185FE0-239B-42C5-A04C-68E95969AC1E}"/>
              </a:ext>
            </a:extLst>
          </p:cNvPr>
          <p:cNvCxnSpPr/>
          <p:nvPr/>
        </p:nvCxnSpPr>
        <p:spPr>
          <a:xfrm>
            <a:off x="9694413" y="2924078"/>
            <a:ext cx="84338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ttore diritto 17">
            <a:extLst>
              <a:ext uri="{FF2B5EF4-FFF2-40B4-BE49-F238E27FC236}">
                <a16:creationId xmlns:a16="http://schemas.microsoft.com/office/drawing/2014/main" id="{BE6103D9-1B73-474E-948C-01F24873022F}"/>
              </a:ext>
            </a:extLst>
          </p:cNvPr>
          <p:cNvCxnSpPr>
            <a:cxnSpLocks/>
          </p:cNvCxnSpPr>
          <p:nvPr/>
        </p:nvCxnSpPr>
        <p:spPr>
          <a:xfrm flipV="1">
            <a:off x="10520038" y="2915200"/>
            <a:ext cx="8878" cy="139083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ttore 2 26">
            <a:extLst>
              <a:ext uri="{FF2B5EF4-FFF2-40B4-BE49-F238E27FC236}">
                <a16:creationId xmlns:a16="http://schemas.microsoft.com/office/drawing/2014/main" id="{A1B0C8D9-70F0-4475-BE53-356BB793EDD6}"/>
              </a:ext>
            </a:extLst>
          </p:cNvPr>
          <p:cNvCxnSpPr>
            <a:cxnSpLocks/>
          </p:cNvCxnSpPr>
          <p:nvPr/>
        </p:nvCxnSpPr>
        <p:spPr>
          <a:xfrm flipV="1">
            <a:off x="2491445" y="3482262"/>
            <a:ext cx="0" cy="82377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ttore 2 38">
            <a:extLst>
              <a:ext uri="{FF2B5EF4-FFF2-40B4-BE49-F238E27FC236}">
                <a16:creationId xmlns:a16="http://schemas.microsoft.com/office/drawing/2014/main" id="{6E5C68EA-534F-4FBA-B5CA-F5136F0E8F53}"/>
              </a:ext>
            </a:extLst>
          </p:cNvPr>
          <p:cNvCxnSpPr>
            <a:cxnSpLocks/>
          </p:cNvCxnSpPr>
          <p:nvPr/>
        </p:nvCxnSpPr>
        <p:spPr>
          <a:xfrm>
            <a:off x="479394" y="2911131"/>
            <a:ext cx="110082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CasellaDiTesto 43">
                <a:extLst>
                  <a:ext uri="{FF2B5EF4-FFF2-40B4-BE49-F238E27FC236}">
                    <a16:creationId xmlns:a16="http://schemas.microsoft.com/office/drawing/2014/main" id="{1374F4F3-E61D-4173-9518-2BBAAE55CC5F}"/>
                  </a:ext>
                </a:extLst>
              </p:cNvPr>
              <p:cNvSpPr txBox="1"/>
              <p:nvPr/>
            </p:nvSpPr>
            <p:spPr>
              <a:xfrm>
                <a:off x="6918950" y="2540171"/>
                <a:ext cx="3820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l-GR" i="1" smtClean="0">
                          <a:latin typeface="Cambria Math" panose="02040503050406030204" pitchFamily="18" charset="0"/>
                        </a:rPr>
                        <m:t>ν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44" name="CasellaDiTesto 43">
                <a:extLst>
                  <a:ext uri="{FF2B5EF4-FFF2-40B4-BE49-F238E27FC236}">
                    <a16:creationId xmlns:a16="http://schemas.microsoft.com/office/drawing/2014/main" id="{1374F4F3-E61D-4173-9518-2BBAAE55CC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8950" y="2540171"/>
                <a:ext cx="382092" cy="276999"/>
              </a:xfrm>
              <a:prstGeom prst="rect">
                <a:avLst/>
              </a:prstGeom>
              <a:blipFill>
                <a:blip r:embed="rId2"/>
                <a:stretch>
                  <a:fillRect l="-14286" r="-7937" b="-2666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Rettangolo 50">
            <a:extLst>
              <a:ext uri="{FF2B5EF4-FFF2-40B4-BE49-F238E27FC236}">
                <a16:creationId xmlns:a16="http://schemas.microsoft.com/office/drawing/2014/main" id="{B2527804-8921-4075-849D-2F45A9449595}"/>
              </a:ext>
            </a:extLst>
          </p:cNvPr>
          <p:cNvSpPr/>
          <p:nvPr/>
        </p:nvSpPr>
        <p:spPr>
          <a:xfrm>
            <a:off x="4764177" y="3747853"/>
            <a:ext cx="1811044" cy="11163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Estimator</a:t>
            </a:r>
          </a:p>
        </p:txBody>
      </p:sp>
      <p:cxnSp>
        <p:nvCxnSpPr>
          <p:cNvPr id="54" name="Connettore 2 53">
            <a:extLst>
              <a:ext uri="{FF2B5EF4-FFF2-40B4-BE49-F238E27FC236}">
                <a16:creationId xmlns:a16="http://schemas.microsoft.com/office/drawing/2014/main" id="{D244519B-F77C-4247-9668-780716855EF6}"/>
              </a:ext>
            </a:extLst>
          </p:cNvPr>
          <p:cNvCxnSpPr>
            <a:cxnSpLocks/>
          </p:cNvCxnSpPr>
          <p:nvPr/>
        </p:nvCxnSpPr>
        <p:spPr>
          <a:xfrm flipH="1">
            <a:off x="6575221" y="4281328"/>
            <a:ext cx="3953695" cy="2470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ttore diritto 57">
            <a:extLst>
              <a:ext uri="{FF2B5EF4-FFF2-40B4-BE49-F238E27FC236}">
                <a16:creationId xmlns:a16="http://schemas.microsoft.com/office/drawing/2014/main" id="{81094BA8-9300-4807-B5BC-4AD414CA3E0B}"/>
              </a:ext>
            </a:extLst>
          </p:cNvPr>
          <p:cNvCxnSpPr>
            <a:cxnSpLocks/>
          </p:cNvCxnSpPr>
          <p:nvPr/>
        </p:nvCxnSpPr>
        <p:spPr>
          <a:xfrm flipH="1">
            <a:off x="2483056" y="4306037"/>
            <a:ext cx="227224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asellaDiTesto 19">
                <a:extLst>
                  <a:ext uri="{FF2B5EF4-FFF2-40B4-BE49-F238E27FC236}">
                    <a16:creationId xmlns:a16="http://schemas.microsoft.com/office/drawing/2014/main" id="{481B696F-A20E-4744-92B3-D23D38807D97}"/>
                  </a:ext>
                </a:extLst>
              </p:cNvPr>
              <p:cNvSpPr txBox="1"/>
              <p:nvPr/>
            </p:nvSpPr>
            <p:spPr>
              <a:xfrm>
                <a:off x="3669886" y="2494004"/>
                <a:ext cx="6858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l-GR" dirty="0"/>
                        <m:t>τ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20" name="CasellaDiTesto 19">
                <a:extLst>
                  <a:ext uri="{FF2B5EF4-FFF2-40B4-BE49-F238E27FC236}">
                    <a16:creationId xmlns:a16="http://schemas.microsoft.com/office/drawing/2014/main" id="{481B696F-A20E-4744-92B3-D23D38807D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9886" y="2494004"/>
                <a:ext cx="685800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429523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AF62075-14C1-4073-8ECE-340EF00AF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IMU </a:t>
            </a:r>
            <a:r>
              <a:rPr lang="it-IT" dirty="0" err="1"/>
              <a:t>Implementation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A200F633-E804-4D57-B215-59912AAA2BC6}"/>
                  </a:ext>
                </a:extLst>
              </p:cNvPr>
              <p:cNvSpPr txBox="1"/>
              <p:nvPr/>
            </p:nvSpPr>
            <p:spPr>
              <a:xfrm>
                <a:off x="932154" y="2281561"/>
                <a:ext cx="3373515" cy="7414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l-GR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̃"/>
                                  <m:ctrlPr>
                                    <a:rPr lang="el-GR" i="1" dirty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nor/>
                                    </m:rPr>
                                    <a:rPr lang="it-IT" dirty="0"/>
                                    <m:t>a</m:t>
                                  </m:r>
                                </m:e>
                              </m:acc>
                            </m:e>
                          </m:d>
                        </m:e>
                        <m:sub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r>
                        <a:rPr lang="it-IT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𝐶𝐼</m:t>
                          </m:r>
                        </m:sub>
                      </m:sSub>
                      <m:d>
                        <m:dPr>
                          <m:ctrlPr>
                            <a:rPr lang="it-IT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it-IT" i="1" dirty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acc>
                                <m:accPr>
                                  <m:chr m:val="̈"/>
                                  <m:ctrlP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e>
                              <m:acc>
                                <m:accPr>
                                  <m:chr m:val="̈"/>
                                  <m:ctrlP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e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  <m:r>
                        <a:rPr lang="it-IT" i="1" dirty="0">
                          <a:latin typeface="Cambria Math" panose="02040503050406030204" pitchFamily="18" charset="0"/>
                        </a:rPr>
                        <m:t> −</m:t>
                      </m:r>
                      <m:sSub>
                        <m:sSubPr>
                          <m:ctrlPr>
                            <a:rPr lang="it-IT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 dirty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it-IT" i="1" dirty="0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r>
                        <a:rPr lang="it-IT" i="1" dirty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it-IT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</m:oMath>
                  </m:oMathPara>
                </a14:m>
                <a:endParaRPr lang="it-IT" b="1" dirty="0"/>
              </a:p>
            </p:txBody>
          </p:sp>
        </mc:Choice>
        <mc:Fallback xmlns="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A200F633-E804-4D57-B215-59912AAA2B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154" y="2281561"/>
                <a:ext cx="3373515" cy="74142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5E806D59-CF7D-4D96-9370-ED958E192C56}"/>
                  </a:ext>
                </a:extLst>
              </p:cNvPr>
              <p:cNvSpPr txBox="1"/>
              <p:nvPr/>
            </p:nvSpPr>
            <p:spPr>
              <a:xfrm>
                <a:off x="1003176" y="3271621"/>
                <a:ext cx="3302493" cy="89171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l-GR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̃"/>
                                  <m:ctrlPr>
                                    <a:rPr lang="el-GR" i="1" dirty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nor/>
                                    </m:rPr>
                                    <a:rPr lang="el-GR" dirty="0"/>
                                    <m:t>ω</m:t>
                                  </m:r>
                                </m:e>
                              </m:acc>
                            </m:e>
                          </m:d>
                        </m:e>
                        <m:sub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r>
                        <a:rPr lang="it-IT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it-IT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it-IT" i="1" dirty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acc>
                                <m:accPr>
                                  <m:chr m:val="̇"/>
                                  <m:ctrlPr>
                                    <a:rPr lang="it-IT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az-Cyrl-AZ" i="1">
                                      <a:latin typeface="Cambria Math" panose="02040503050406030204" pitchFamily="18" charset="0"/>
                                    </a:rPr>
                                    <m:t>ф</m:t>
                                  </m:r>
                                </m:e>
                              </m:acc>
                              <m:r>
                                <a:rPr lang="it-IT" b="0" i="1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it-IT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  <m:r>
                        <a:rPr lang="it-IT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𝐶𝐼</m:t>
                          </m:r>
                        </m:sub>
                      </m:sSub>
                      <m:d>
                        <m:dPr>
                          <m:ctrlPr>
                            <a:rPr lang="it-IT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it-IT" i="1" dirty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it-IT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it-IT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acc>
                                <m:accPr>
                                  <m:chr m:val="̇"/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az-Cyrl-AZ" i="1">
                                      <a:latin typeface="Cambria Math" panose="02040503050406030204" pitchFamily="18" charset="0"/>
                                    </a:rPr>
                                    <m:t>Ѳ</m:t>
                                  </m:r>
                                </m:e>
                              </m:acc>
                            </m:e>
                          </m:eqArr>
                        </m:e>
                      </m:d>
                      <m:r>
                        <a:rPr lang="it-IT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</m:oMath>
                  </m:oMathPara>
                </a14:m>
                <a:endParaRPr lang="it-IT" b="1" dirty="0"/>
              </a:p>
            </p:txBody>
          </p:sp>
        </mc:Choice>
        <mc:Fallback xmlns="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5E806D59-CF7D-4D96-9370-ED958E192C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3176" y="3271621"/>
                <a:ext cx="3302493" cy="89171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82DA4DB9-7317-4F3C-84DB-7EC648B72285}"/>
                  </a:ext>
                </a:extLst>
              </p:cNvPr>
              <p:cNvSpPr txBox="1"/>
              <p:nvPr/>
            </p:nvSpPr>
            <p:spPr>
              <a:xfrm>
                <a:off x="932154" y="4564878"/>
                <a:ext cx="244579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l-GR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̃"/>
                                  <m:ctrlPr>
                                    <a:rPr lang="el-GR" i="1" dirty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nor/>
                                    </m:rPr>
                                    <a:rPr lang="it-IT" b="0" i="0" dirty="0" smtClean="0"/>
                                    <m:t>m</m:t>
                                  </m:r>
                                </m:e>
                              </m:acc>
                            </m:e>
                          </m:d>
                        </m:e>
                        <m:sub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r>
                        <a:rPr lang="it-IT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it-IT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𝐶𝑆</m:t>
                              </m:r>
                            </m:sub>
                          </m:sSub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it-IT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 dirty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82DA4DB9-7317-4F3C-84DB-7EC648B722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154" y="4564878"/>
                <a:ext cx="2445796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77DCA400-B263-4FC7-A62E-8B935B5D68CC}"/>
                  </a:ext>
                </a:extLst>
              </p:cNvPr>
              <p:cNvSpPr txBox="1"/>
              <p:nvPr/>
            </p:nvSpPr>
            <p:spPr>
              <a:xfrm>
                <a:off x="2618911" y="5120641"/>
                <a:ext cx="3746378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it-IT" b="0" i="1" dirty="0" smtClean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the </a:t>
                </a:r>
                <a:r>
                  <a:rPr lang="it-IT" dirty="0" err="1"/>
                  <a:t>earth</a:t>
                </a:r>
                <a:r>
                  <a:rPr lang="it-IT" dirty="0"/>
                  <a:t> </a:t>
                </a:r>
                <a:r>
                  <a:rPr lang="it-IT" dirty="0" err="1"/>
                  <a:t>magnetic</a:t>
                </a:r>
                <a:r>
                  <a:rPr lang="it-IT" dirty="0"/>
                  <a:t> field in Pisa </a:t>
                </a:r>
                <a:r>
                  <a:rPr lang="it-IT" dirty="0" err="1"/>
                  <a:t>obtained</a:t>
                </a:r>
                <a:r>
                  <a:rPr lang="it-IT" dirty="0"/>
                  <a:t> from </a:t>
                </a:r>
                <a:r>
                  <a:rPr lang="it-IT" dirty="0">
                    <a:hlinkClick r:id="rId5"/>
                  </a:rPr>
                  <a:t>www.ngdc.noaa.gov</a:t>
                </a:r>
                <a:endParaRPr lang="it-IT" dirty="0"/>
              </a:p>
            </p:txBody>
          </p:sp>
        </mc:Choice>
        <mc:Fallback xmlns="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77DCA400-B263-4FC7-A62E-8B935B5D68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8911" y="5120641"/>
                <a:ext cx="3746378" cy="646331"/>
              </a:xfrm>
              <a:prstGeom prst="rect">
                <a:avLst/>
              </a:prstGeom>
              <a:blipFill>
                <a:blip r:embed="rId6"/>
                <a:stretch>
                  <a:fillRect l="-1466" t="-4717" b="-1415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Connettore a gomito 11">
            <a:extLst>
              <a:ext uri="{FF2B5EF4-FFF2-40B4-BE49-F238E27FC236}">
                <a16:creationId xmlns:a16="http://schemas.microsoft.com/office/drawing/2014/main" id="{C5B48707-2FCC-4C30-BCD0-16E8740CFCC1}"/>
              </a:ext>
            </a:extLst>
          </p:cNvPr>
          <p:cNvCxnSpPr/>
          <p:nvPr/>
        </p:nvCxnSpPr>
        <p:spPr>
          <a:xfrm rot="16200000" flipV="1">
            <a:off x="2306060" y="5026872"/>
            <a:ext cx="401538" cy="224164"/>
          </a:xfrm>
          <a:prstGeom prst="bentConnector3">
            <a:avLst>
              <a:gd name="adj1" fmla="val -3062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AF07BE90-8232-4560-85C9-5D62F92EBD97}"/>
              </a:ext>
            </a:extLst>
          </p:cNvPr>
          <p:cNvSpPr txBox="1"/>
          <p:nvPr/>
        </p:nvSpPr>
        <p:spPr>
          <a:xfrm>
            <a:off x="1097280" y="5891511"/>
            <a:ext cx="49359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/>
              <a:t>Noise</a:t>
            </a:r>
            <a:r>
              <a:rPr lang="it-IT" dirty="0"/>
              <a:t> </a:t>
            </a:r>
            <a:r>
              <a:rPr lang="it-IT" dirty="0" err="1"/>
              <a:t>value</a:t>
            </a:r>
            <a:r>
              <a:rPr lang="it-IT" dirty="0"/>
              <a:t> </a:t>
            </a:r>
            <a:r>
              <a:rPr lang="it-IT" dirty="0" err="1"/>
              <a:t>computed</a:t>
            </a:r>
            <a:r>
              <a:rPr lang="it-IT" dirty="0"/>
              <a:t> from </a:t>
            </a:r>
            <a:r>
              <a:rPr lang="it-IT" dirty="0">
                <a:hlinkClick r:id="rId7"/>
              </a:rPr>
              <a:t>MPU-9250 datasheet</a:t>
            </a:r>
            <a:r>
              <a:rPr lang="it-IT" dirty="0"/>
              <a:t>. </a:t>
            </a:r>
          </a:p>
        </p:txBody>
      </p:sp>
      <p:pic>
        <p:nvPicPr>
          <p:cNvPr id="9" name="Elemento grafico 8">
            <a:extLst>
              <a:ext uri="{FF2B5EF4-FFF2-40B4-BE49-F238E27FC236}">
                <a16:creationId xmlns:a16="http://schemas.microsoft.com/office/drawing/2014/main" id="{8AC0739C-4583-49A6-89B5-E527CCEA922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335182" y="1921078"/>
            <a:ext cx="5885818" cy="3970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6613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C95BD5B-3799-4807-ABA8-A338C7ABB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IMU: Input-Output </a:t>
            </a:r>
          </a:p>
        </p:txBody>
      </p:sp>
      <p:sp>
        <p:nvSpPr>
          <p:cNvPr id="20" name="Rettangolo 19">
            <a:extLst>
              <a:ext uri="{FF2B5EF4-FFF2-40B4-BE49-F238E27FC236}">
                <a16:creationId xmlns:a16="http://schemas.microsoft.com/office/drawing/2014/main" id="{32441CAE-618E-45E7-8EE0-33A7B94D33BC}"/>
              </a:ext>
            </a:extLst>
          </p:cNvPr>
          <p:cNvSpPr/>
          <p:nvPr/>
        </p:nvSpPr>
        <p:spPr>
          <a:xfrm>
            <a:off x="1858113" y="2312632"/>
            <a:ext cx="1811044" cy="11163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IMU</a:t>
            </a:r>
          </a:p>
          <a:p>
            <a:pPr algn="ctr"/>
            <a:r>
              <a:rPr lang="it-IT" dirty="0"/>
              <a:t>MPU - 9250 </a:t>
            </a:r>
          </a:p>
        </p:txBody>
      </p:sp>
      <p:cxnSp>
        <p:nvCxnSpPr>
          <p:cNvPr id="21" name="Connettore 2 20">
            <a:extLst>
              <a:ext uri="{FF2B5EF4-FFF2-40B4-BE49-F238E27FC236}">
                <a16:creationId xmlns:a16="http://schemas.microsoft.com/office/drawing/2014/main" id="{0D702798-1608-4FA6-9D40-C6394597D0D9}"/>
              </a:ext>
            </a:extLst>
          </p:cNvPr>
          <p:cNvCxnSpPr>
            <a:cxnSpLocks/>
          </p:cNvCxnSpPr>
          <p:nvPr/>
        </p:nvCxnSpPr>
        <p:spPr>
          <a:xfrm>
            <a:off x="522025" y="2870816"/>
            <a:ext cx="134052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CasellaDiTesto 25">
                <a:extLst>
                  <a:ext uri="{FF2B5EF4-FFF2-40B4-BE49-F238E27FC236}">
                    <a16:creationId xmlns:a16="http://schemas.microsoft.com/office/drawing/2014/main" id="{3CC17C39-C84B-4E31-AADC-A3CCCF8D8A13}"/>
                  </a:ext>
                </a:extLst>
              </p:cNvPr>
              <p:cNvSpPr txBox="1"/>
              <p:nvPr/>
            </p:nvSpPr>
            <p:spPr>
              <a:xfrm>
                <a:off x="893694" y="2486909"/>
                <a:ext cx="3820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l-GR" i="1" smtClean="0">
                          <a:latin typeface="Cambria Math" panose="02040503050406030204" pitchFamily="18" charset="0"/>
                        </a:rPr>
                        <m:t>ν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26" name="CasellaDiTesto 25">
                <a:extLst>
                  <a:ext uri="{FF2B5EF4-FFF2-40B4-BE49-F238E27FC236}">
                    <a16:creationId xmlns:a16="http://schemas.microsoft.com/office/drawing/2014/main" id="{3CC17C39-C84B-4E31-AADC-A3CCCF8D8A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694" y="2486909"/>
                <a:ext cx="382092" cy="276999"/>
              </a:xfrm>
              <a:prstGeom prst="rect">
                <a:avLst/>
              </a:prstGeom>
              <a:blipFill>
                <a:blip r:embed="rId2"/>
                <a:stretch>
                  <a:fillRect l="-14516" r="-9677" b="-2666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CasellaDiTesto 26">
                <a:extLst>
                  <a:ext uri="{FF2B5EF4-FFF2-40B4-BE49-F238E27FC236}">
                    <a16:creationId xmlns:a16="http://schemas.microsoft.com/office/drawing/2014/main" id="{E7EACF44-A2E5-490F-B00D-506F676613D5}"/>
                  </a:ext>
                </a:extLst>
              </p:cNvPr>
              <p:cNvSpPr txBox="1"/>
              <p:nvPr/>
            </p:nvSpPr>
            <p:spPr>
              <a:xfrm>
                <a:off x="3965433" y="2521744"/>
                <a:ext cx="126689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l-GR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̃"/>
                                  <m:ctrlPr>
                                    <a:rPr lang="el-GR" i="1" dirty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nor/>
                                    </m:rPr>
                                    <a:rPr lang="el-GR" dirty="0" smtClean="0"/>
                                    <m:t>ω</m:t>
                                  </m:r>
                                </m:e>
                              </m:acc>
                            </m:e>
                          </m:d>
                        </m:e>
                        <m:sub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r>
                        <a:rPr lang="it-IT" b="0" i="1" dirty="0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it-IT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l-GR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̃"/>
                                  <m:ctrlPr>
                                    <a:rPr lang="el-GR" i="1" dirty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nor/>
                                    </m:rPr>
                                    <a:rPr lang="it-IT" b="0" i="0" dirty="0" smtClean="0"/>
                                    <m:t>a</m:t>
                                  </m:r>
                                </m:e>
                              </m:acc>
                            </m:e>
                          </m:d>
                        </m:e>
                        <m:sub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r>
                        <a:rPr lang="it-IT" i="1" dirty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it-IT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l-GR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̃"/>
                                  <m:ctrlPr>
                                    <a:rPr lang="el-GR" i="1" dirty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nor/>
                                    </m:rPr>
                                    <a:rPr lang="it-IT" b="0" i="0" dirty="0" smtClean="0"/>
                                    <m:t>m</m:t>
                                  </m:r>
                                </m:e>
                              </m:acc>
                            </m:e>
                          </m:d>
                        </m:e>
                        <m:sub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27" name="CasellaDiTesto 26">
                <a:extLst>
                  <a:ext uri="{FF2B5EF4-FFF2-40B4-BE49-F238E27FC236}">
                    <a16:creationId xmlns:a16="http://schemas.microsoft.com/office/drawing/2014/main" id="{E7EACF44-A2E5-490F-B00D-506F676613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5433" y="2521744"/>
                <a:ext cx="1266895" cy="276999"/>
              </a:xfrm>
              <a:prstGeom prst="rect">
                <a:avLst/>
              </a:prstGeom>
              <a:blipFill>
                <a:blip r:embed="rId3"/>
                <a:stretch>
                  <a:fillRect t="-8889" r="-34615" b="-1555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Connettore 2 27">
            <a:extLst>
              <a:ext uri="{FF2B5EF4-FFF2-40B4-BE49-F238E27FC236}">
                <a16:creationId xmlns:a16="http://schemas.microsoft.com/office/drawing/2014/main" id="{9F8B9081-CF21-43FE-AF07-57FBEDA1FDBF}"/>
              </a:ext>
            </a:extLst>
          </p:cNvPr>
          <p:cNvCxnSpPr>
            <a:cxnSpLocks/>
          </p:cNvCxnSpPr>
          <p:nvPr/>
        </p:nvCxnSpPr>
        <p:spPr>
          <a:xfrm>
            <a:off x="2763635" y="1854693"/>
            <a:ext cx="0" cy="45793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97C8D4E8-D3ED-475E-BCCA-FA710D96A5DF}"/>
              </a:ext>
            </a:extLst>
          </p:cNvPr>
          <p:cNvSpPr txBox="1"/>
          <p:nvPr/>
        </p:nvSpPr>
        <p:spPr>
          <a:xfrm>
            <a:off x="2763635" y="1825967"/>
            <a:ext cx="686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/>
              <a:t>noise</a:t>
            </a:r>
            <a:endParaRPr lang="it-IT" dirty="0"/>
          </a:p>
        </p:txBody>
      </p:sp>
      <p:cxnSp>
        <p:nvCxnSpPr>
          <p:cNvPr id="31" name="Connettore 2 30">
            <a:extLst>
              <a:ext uri="{FF2B5EF4-FFF2-40B4-BE49-F238E27FC236}">
                <a16:creationId xmlns:a16="http://schemas.microsoft.com/office/drawing/2014/main" id="{128948E6-D8EA-40FE-9EE1-8FD0B1E47D14}"/>
              </a:ext>
            </a:extLst>
          </p:cNvPr>
          <p:cNvCxnSpPr>
            <a:cxnSpLocks/>
          </p:cNvCxnSpPr>
          <p:nvPr/>
        </p:nvCxnSpPr>
        <p:spPr>
          <a:xfrm>
            <a:off x="3669157" y="2870816"/>
            <a:ext cx="196816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00C0C991-D434-49A4-9602-65FD5F11B3B9}"/>
                  </a:ext>
                </a:extLst>
              </p:cNvPr>
              <p:cNvSpPr txBox="1"/>
              <p:nvPr/>
            </p:nvSpPr>
            <p:spPr>
              <a:xfrm>
                <a:off x="565114" y="3740598"/>
                <a:ext cx="11122732" cy="268496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it-IT" dirty="0">
                    <a:latin typeface="Cambria Math" panose="02040503050406030204" pitchFamily="18" charset="0"/>
                  </a:rPr>
                  <a:t>Input: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it-IT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it-IT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,Ѳ,ф,</m:t>
                            </m:r>
                            <m:sSub>
                              <m:sSubPr>
                                <m:ctrlPr>
                                  <a:rPr lang="it-IT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l-GR" i="1">
                                    <a:latin typeface="Cambria Math" panose="02040503050406030204" pitchFamily="18" charset="0"/>
                                  </a:rPr>
                                  <m:t>γ</m:t>
                                </m:r>
                              </m:e>
                              <m:sub>
                                <m:r>
                                  <a:rPr lang="it-IT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sub>
                            </m:sSub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it-IT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l-GR" i="1">
                                    <a:latin typeface="Cambria Math" panose="02040503050406030204" pitchFamily="18" charset="0"/>
                                  </a:rPr>
                                  <m:t>γ</m:t>
                                </m:r>
                              </m:e>
                              <m:sub>
                                <m:r>
                                  <a:rPr lang="it-IT" i="1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sub>
                            </m:sSub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</m:e>
                      <m:sup>
                        <m:r>
                          <a:rPr lang="it-IT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it-IT" dirty="0"/>
                  <a:t>, </a:t>
                </a:r>
                <a:r>
                  <a:rPr lang="it-IT" dirty="0" err="1"/>
                  <a:t>that</a:t>
                </a:r>
                <a:r>
                  <a:rPr lang="it-IT" dirty="0"/>
                  <a:t> are: x and y </a:t>
                </a:r>
                <a:r>
                  <a:rPr lang="it-IT" dirty="0" err="1"/>
                  <a:t>coordinates</a:t>
                </a:r>
                <a:r>
                  <a:rPr lang="it-IT" dirty="0"/>
                  <a:t>, </a:t>
                </a:r>
                <a:r>
                  <a:rPr lang="it-IT" dirty="0" err="1"/>
                  <a:t>yaw</a:t>
                </a:r>
                <a:r>
                  <a:rPr lang="it-IT" dirty="0"/>
                  <a:t>, pitch, </a:t>
                </a:r>
                <a:r>
                  <a:rPr lang="it-IT" dirty="0" err="1"/>
                  <a:t>wheels</a:t>
                </a:r>
                <a:r>
                  <a:rPr lang="it-IT" dirty="0"/>
                  <a:t> angolar position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</a:rPr>
                      <m:t>ν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it-IT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it-IT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sub>
                            </m:sSub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acc>
                              <m:accPr>
                                <m:chr m:val="̇"/>
                                <m:ctrlPr>
                                  <a:rPr lang="it-IT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az-Cyrl-AZ" i="1">
                                    <a:latin typeface="Cambria Math" panose="02040503050406030204" pitchFamily="18" charset="0"/>
                                  </a:rPr>
                                  <m:t>Ѳ</m:t>
                                </m:r>
                              </m:e>
                            </m:acc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acc>
                              <m:accPr>
                                <m:chr m:val="̇"/>
                                <m:ctrlPr>
                                  <a:rPr lang="it-IT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az-Cyrl-AZ" i="1">
                                    <a:latin typeface="Cambria Math" panose="02040503050406030204" pitchFamily="18" charset="0"/>
                                  </a:rPr>
                                  <m:t>ф</m:t>
                                </m:r>
                              </m:e>
                            </m:acc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</m:e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it-IT" b="0" dirty="0"/>
                  <a:t>, </a:t>
                </a:r>
                <a:r>
                  <a:rPr lang="it-IT" b="0" dirty="0" err="1"/>
                  <a:t>that</a:t>
                </a:r>
                <a:r>
                  <a:rPr lang="it-IT" b="0" dirty="0"/>
                  <a:t> are: </a:t>
                </a:r>
                <a:r>
                  <a:rPr lang="it-IT" b="0" dirty="0" err="1"/>
                  <a:t>forward</a:t>
                </a:r>
                <a:r>
                  <a:rPr lang="it-IT" b="0" dirty="0"/>
                  <a:t> speed, </a:t>
                </a:r>
                <a:r>
                  <a:rPr lang="it-IT" b="0" dirty="0" err="1"/>
                  <a:t>yaw</a:t>
                </a:r>
                <a:r>
                  <a:rPr lang="it-IT" b="0" dirty="0"/>
                  <a:t> rate, pitch rate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it-IT" dirty="0">
                  <a:latin typeface="Cambria Math" panose="02040503050406030204" pitchFamily="18" charset="0"/>
                </a:endParaRPr>
              </a:p>
              <a:p>
                <a:r>
                  <a:rPr lang="it-IT" b="0" dirty="0"/>
                  <a:t>Output: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el-GR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̃"/>
                                <m:ctrlPr>
                                  <a:rPr lang="el-GR" i="1" dirty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nor/>
                                  </m:rPr>
                                  <a:rPr lang="el-GR" dirty="0" smtClean="0"/>
                                  <m:t>ω</m:t>
                                </m:r>
                              </m:e>
                            </m:acc>
                          </m:e>
                        </m:d>
                      </m:e>
                      <m:sub>
                        <m:r>
                          <a:rPr lang="it-IT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it-IT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dirty="0"/>
                  <a:t> </a:t>
                </a:r>
                <a:r>
                  <a:rPr lang="it-IT" dirty="0" err="1"/>
                  <a:t>that</a:t>
                </a:r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the </a:t>
                </a:r>
                <a:r>
                  <a:rPr lang="it-IT" dirty="0" err="1"/>
                  <a:t>angular</a:t>
                </a:r>
                <a:r>
                  <a:rPr lang="it-IT" dirty="0"/>
                  <a:t> </a:t>
                </a:r>
                <a:r>
                  <a:rPr lang="it-IT" dirty="0" err="1"/>
                  <a:t>velocity</a:t>
                </a:r>
                <a:r>
                  <a:rPr lang="it-IT" dirty="0"/>
                  <a:t> from </a:t>
                </a:r>
                <a:r>
                  <a:rPr lang="it-IT" dirty="0" err="1"/>
                  <a:t>gyroscope</a:t>
                </a:r>
                <a:r>
                  <a:rPr lang="it-IT" dirty="0"/>
                  <a:t> in frame {C}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el-GR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̃"/>
                                <m:ctrlPr>
                                  <a:rPr lang="el-GR" i="1" dirty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nor/>
                                  </m:rPr>
                                  <a:rPr lang="it-IT" b="0" i="0" dirty="0" smtClean="0"/>
                                  <m:t>a</m:t>
                                </m:r>
                              </m:e>
                            </m:acc>
                          </m:e>
                        </m:d>
                      </m:e>
                      <m:sub>
                        <m:r>
                          <a:rPr lang="it-IT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it-IT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dirty="0"/>
                  <a:t> </a:t>
                </a:r>
                <a:r>
                  <a:rPr lang="it-IT" dirty="0" err="1"/>
                  <a:t>that</a:t>
                </a:r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the </a:t>
                </a:r>
                <a:r>
                  <a:rPr lang="it-IT" dirty="0" err="1"/>
                  <a:t>acceleration</a:t>
                </a:r>
                <a:r>
                  <a:rPr lang="it-IT" dirty="0"/>
                  <a:t> from </a:t>
                </a:r>
                <a:r>
                  <a:rPr lang="it-IT" dirty="0" err="1"/>
                  <a:t>accelerometer</a:t>
                </a:r>
                <a:r>
                  <a:rPr lang="it-IT" dirty="0"/>
                  <a:t> in frame {C}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el-GR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̃"/>
                                <m:ctrlPr>
                                  <a:rPr lang="el-GR" i="1" dirty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nor/>
                                  </m:rPr>
                                  <a:rPr lang="it-IT" b="0" i="0" dirty="0" smtClean="0"/>
                                  <m:t>m</m:t>
                                </m:r>
                              </m:e>
                            </m:acc>
                          </m:e>
                        </m:d>
                      </m:e>
                      <m:sub>
                        <m:r>
                          <a:rPr lang="it-IT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it-IT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dirty="0" err="1"/>
                  <a:t>that</a:t>
                </a:r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the </a:t>
                </a:r>
                <a:r>
                  <a:rPr lang="it-IT" dirty="0" err="1"/>
                  <a:t>magnetic</a:t>
                </a:r>
                <a:r>
                  <a:rPr lang="it-IT" dirty="0"/>
                  <a:t> field from </a:t>
                </a:r>
                <a:r>
                  <a:rPr lang="it-IT" dirty="0" err="1"/>
                  <a:t>magnetometer</a:t>
                </a:r>
                <a:r>
                  <a:rPr lang="it-IT" dirty="0"/>
                  <a:t> in frame {C}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it-IT" b="0" dirty="0"/>
              </a:p>
            </p:txBody>
          </p:sp>
        </mc:Choice>
        <mc:Fallback xmlns="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00C0C991-D434-49A4-9602-65FD5F11B3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114" y="3740598"/>
                <a:ext cx="11122732" cy="2684966"/>
              </a:xfrm>
              <a:prstGeom prst="rect">
                <a:avLst/>
              </a:prstGeom>
              <a:blipFill>
                <a:blip r:embed="rId4"/>
                <a:stretch>
                  <a:fillRect l="-493" t="-159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035122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A3A613E-D2A3-412B-9FC7-C92AE53C64B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/>
              <a:t>Mahony Filter Design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6A1EED2B-0F85-46D8-8DCC-D0BE1C9BF3B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/>
              <a:t>Ego – Walking on </a:t>
            </a:r>
            <a:r>
              <a:rPr lang="it-IT" dirty="0" err="1"/>
              <a:t>slopes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6008356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C95BD5B-3799-4807-ABA8-A338C7ABB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Simulink</a:t>
            </a:r>
            <a:r>
              <a:rPr lang="it-IT" dirty="0"/>
              <a:t> System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BB9A4A0E-940E-49A1-8D52-EAACC7CA0C6B}"/>
              </a:ext>
            </a:extLst>
          </p:cNvPr>
          <p:cNvSpPr/>
          <p:nvPr/>
        </p:nvSpPr>
        <p:spPr>
          <a:xfrm>
            <a:off x="1580223" y="2365894"/>
            <a:ext cx="1811044" cy="11163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Controller</a:t>
            </a: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8F5F6612-D24F-4846-B60A-74314FE2F2AA}"/>
              </a:ext>
            </a:extLst>
          </p:cNvPr>
          <p:cNvSpPr/>
          <p:nvPr/>
        </p:nvSpPr>
        <p:spPr>
          <a:xfrm>
            <a:off x="7883369" y="2365894"/>
            <a:ext cx="1811044" cy="11163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IMU</a:t>
            </a:r>
          </a:p>
          <a:p>
            <a:pPr algn="ctr"/>
            <a:r>
              <a:rPr lang="it-IT" dirty="0"/>
              <a:t>MPU - 9250 </a:t>
            </a: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687241A9-A18A-4323-8A0B-F0D2A23C1466}"/>
              </a:ext>
            </a:extLst>
          </p:cNvPr>
          <p:cNvSpPr/>
          <p:nvPr/>
        </p:nvSpPr>
        <p:spPr>
          <a:xfrm>
            <a:off x="4731796" y="2365894"/>
            <a:ext cx="1811044" cy="11163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Model</a:t>
            </a:r>
          </a:p>
        </p:txBody>
      </p:sp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7A75DF71-D099-48D8-A981-68BE4042F89B}"/>
              </a:ext>
            </a:extLst>
          </p:cNvPr>
          <p:cNvCxnSpPr>
            <a:cxnSpLocks/>
          </p:cNvCxnSpPr>
          <p:nvPr/>
        </p:nvCxnSpPr>
        <p:spPr>
          <a:xfrm>
            <a:off x="3391267" y="2924078"/>
            <a:ext cx="134052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DC81C129-CF89-4827-8C00-253290853382}"/>
              </a:ext>
            </a:extLst>
          </p:cNvPr>
          <p:cNvCxnSpPr>
            <a:cxnSpLocks/>
          </p:cNvCxnSpPr>
          <p:nvPr/>
        </p:nvCxnSpPr>
        <p:spPr>
          <a:xfrm>
            <a:off x="6547281" y="2924078"/>
            <a:ext cx="134052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ttore diritto 16">
            <a:extLst>
              <a:ext uri="{FF2B5EF4-FFF2-40B4-BE49-F238E27FC236}">
                <a16:creationId xmlns:a16="http://schemas.microsoft.com/office/drawing/2014/main" id="{53185FE0-239B-42C5-A04C-68E95969AC1E}"/>
              </a:ext>
            </a:extLst>
          </p:cNvPr>
          <p:cNvCxnSpPr/>
          <p:nvPr/>
        </p:nvCxnSpPr>
        <p:spPr>
          <a:xfrm>
            <a:off x="9694413" y="2924078"/>
            <a:ext cx="84338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ttore diritto 17">
            <a:extLst>
              <a:ext uri="{FF2B5EF4-FFF2-40B4-BE49-F238E27FC236}">
                <a16:creationId xmlns:a16="http://schemas.microsoft.com/office/drawing/2014/main" id="{BE6103D9-1B73-474E-948C-01F24873022F}"/>
              </a:ext>
            </a:extLst>
          </p:cNvPr>
          <p:cNvCxnSpPr>
            <a:cxnSpLocks/>
          </p:cNvCxnSpPr>
          <p:nvPr/>
        </p:nvCxnSpPr>
        <p:spPr>
          <a:xfrm flipV="1">
            <a:off x="10520038" y="2915200"/>
            <a:ext cx="8878" cy="139083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ttore 2 26">
            <a:extLst>
              <a:ext uri="{FF2B5EF4-FFF2-40B4-BE49-F238E27FC236}">
                <a16:creationId xmlns:a16="http://schemas.microsoft.com/office/drawing/2014/main" id="{A1B0C8D9-70F0-4475-BE53-356BB793EDD6}"/>
              </a:ext>
            </a:extLst>
          </p:cNvPr>
          <p:cNvCxnSpPr>
            <a:cxnSpLocks/>
          </p:cNvCxnSpPr>
          <p:nvPr/>
        </p:nvCxnSpPr>
        <p:spPr>
          <a:xfrm flipV="1">
            <a:off x="2508223" y="3482262"/>
            <a:ext cx="0" cy="82377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CasellaDiTesto 37">
                <a:extLst>
                  <a:ext uri="{FF2B5EF4-FFF2-40B4-BE49-F238E27FC236}">
                    <a16:creationId xmlns:a16="http://schemas.microsoft.com/office/drawing/2014/main" id="{FC342626-BFEA-447E-9CF8-A025BE606623}"/>
                  </a:ext>
                </a:extLst>
              </p:cNvPr>
              <p:cNvSpPr txBox="1"/>
              <p:nvPr/>
            </p:nvSpPr>
            <p:spPr>
              <a:xfrm>
                <a:off x="3990743" y="2561135"/>
                <a:ext cx="14266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l-GR" dirty="0"/>
                        <m:t>τ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38" name="CasellaDiTesto 37">
                <a:extLst>
                  <a:ext uri="{FF2B5EF4-FFF2-40B4-BE49-F238E27FC236}">
                    <a16:creationId xmlns:a16="http://schemas.microsoft.com/office/drawing/2014/main" id="{FC342626-BFEA-447E-9CF8-A025BE6066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0743" y="2561135"/>
                <a:ext cx="142668" cy="276999"/>
              </a:xfrm>
              <a:prstGeom prst="rect">
                <a:avLst/>
              </a:prstGeom>
              <a:blipFill>
                <a:blip r:embed="rId2"/>
                <a:stretch>
                  <a:fillRect l="-26087" r="-2608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Connettore 2 38">
            <a:extLst>
              <a:ext uri="{FF2B5EF4-FFF2-40B4-BE49-F238E27FC236}">
                <a16:creationId xmlns:a16="http://schemas.microsoft.com/office/drawing/2014/main" id="{6E5C68EA-534F-4FBA-B5CA-F5136F0E8F53}"/>
              </a:ext>
            </a:extLst>
          </p:cNvPr>
          <p:cNvCxnSpPr>
            <a:cxnSpLocks/>
          </p:cNvCxnSpPr>
          <p:nvPr/>
        </p:nvCxnSpPr>
        <p:spPr>
          <a:xfrm>
            <a:off x="479394" y="2911131"/>
            <a:ext cx="110082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CasellaDiTesto 43">
                <a:extLst>
                  <a:ext uri="{FF2B5EF4-FFF2-40B4-BE49-F238E27FC236}">
                    <a16:creationId xmlns:a16="http://schemas.microsoft.com/office/drawing/2014/main" id="{1374F4F3-E61D-4173-9518-2BBAAE55CC5F}"/>
                  </a:ext>
                </a:extLst>
              </p:cNvPr>
              <p:cNvSpPr txBox="1"/>
              <p:nvPr/>
            </p:nvSpPr>
            <p:spPr>
              <a:xfrm>
                <a:off x="6918950" y="2540171"/>
                <a:ext cx="3820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l-GR" i="1" smtClean="0">
                          <a:latin typeface="Cambria Math" panose="02040503050406030204" pitchFamily="18" charset="0"/>
                        </a:rPr>
                        <m:t>ν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44" name="CasellaDiTesto 43">
                <a:extLst>
                  <a:ext uri="{FF2B5EF4-FFF2-40B4-BE49-F238E27FC236}">
                    <a16:creationId xmlns:a16="http://schemas.microsoft.com/office/drawing/2014/main" id="{1374F4F3-E61D-4173-9518-2BBAAE55CC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8950" y="2540171"/>
                <a:ext cx="382092" cy="276999"/>
              </a:xfrm>
              <a:prstGeom prst="rect">
                <a:avLst/>
              </a:prstGeom>
              <a:blipFill>
                <a:blip r:embed="rId3"/>
                <a:stretch>
                  <a:fillRect l="-14286" r="-7937" b="-2666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CasellaDiTesto 45">
                <a:extLst>
                  <a:ext uri="{FF2B5EF4-FFF2-40B4-BE49-F238E27FC236}">
                    <a16:creationId xmlns:a16="http://schemas.microsoft.com/office/drawing/2014/main" id="{A48BA83B-FC35-4504-B63F-A9CA1DB16DD2}"/>
                  </a:ext>
                </a:extLst>
              </p:cNvPr>
              <p:cNvSpPr txBox="1"/>
              <p:nvPr/>
            </p:nvSpPr>
            <p:spPr>
              <a:xfrm>
                <a:off x="7676051" y="3940201"/>
                <a:ext cx="126689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l-GR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̃"/>
                                  <m:ctrlPr>
                                    <a:rPr lang="el-GR" i="1" dirty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nor/>
                                    </m:rPr>
                                    <a:rPr lang="el-GR" dirty="0" smtClean="0"/>
                                    <m:t>ω</m:t>
                                  </m:r>
                                </m:e>
                              </m:acc>
                            </m:e>
                          </m:d>
                        </m:e>
                        <m:sub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r>
                        <a:rPr lang="it-IT" b="0" i="1" dirty="0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it-IT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l-GR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̃"/>
                                  <m:ctrlPr>
                                    <a:rPr lang="el-GR" i="1" dirty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nor/>
                                    </m:rPr>
                                    <a:rPr lang="it-IT" b="0" i="0" dirty="0" smtClean="0"/>
                                    <m:t>a</m:t>
                                  </m:r>
                                </m:e>
                              </m:acc>
                            </m:e>
                          </m:d>
                        </m:e>
                        <m:sub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r>
                        <a:rPr lang="it-IT" i="1" dirty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it-IT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l-GR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̃"/>
                                  <m:ctrlPr>
                                    <a:rPr lang="el-GR" i="1" dirty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nor/>
                                    </m:rPr>
                                    <a:rPr lang="it-IT" b="0" i="0" dirty="0" smtClean="0"/>
                                    <m:t>m</m:t>
                                  </m:r>
                                </m:e>
                              </m:acc>
                            </m:e>
                          </m:d>
                        </m:e>
                        <m:sub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46" name="CasellaDiTesto 45">
                <a:extLst>
                  <a:ext uri="{FF2B5EF4-FFF2-40B4-BE49-F238E27FC236}">
                    <a16:creationId xmlns:a16="http://schemas.microsoft.com/office/drawing/2014/main" id="{A48BA83B-FC35-4504-B63F-A9CA1DB16D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6051" y="3940201"/>
                <a:ext cx="1266895" cy="276999"/>
              </a:xfrm>
              <a:prstGeom prst="rect">
                <a:avLst/>
              </a:prstGeom>
              <a:blipFill>
                <a:blip r:embed="rId5"/>
                <a:stretch>
                  <a:fillRect t="-6522" r="-34615" b="-1521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Connettore 2 46">
            <a:extLst>
              <a:ext uri="{FF2B5EF4-FFF2-40B4-BE49-F238E27FC236}">
                <a16:creationId xmlns:a16="http://schemas.microsoft.com/office/drawing/2014/main" id="{CEB4164F-5CF1-4E25-870F-9B899EDB399E}"/>
              </a:ext>
            </a:extLst>
          </p:cNvPr>
          <p:cNvCxnSpPr>
            <a:cxnSpLocks/>
          </p:cNvCxnSpPr>
          <p:nvPr/>
        </p:nvCxnSpPr>
        <p:spPr>
          <a:xfrm>
            <a:off x="8788891" y="1907955"/>
            <a:ext cx="0" cy="45793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CasellaDiTesto 48">
            <a:extLst>
              <a:ext uri="{FF2B5EF4-FFF2-40B4-BE49-F238E27FC236}">
                <a16:creationId xmlns:a16="http://schemas.microsoft.com/office/drawing/2014/main" id="{FDD23308-2B14-4C45-B5D2-8574B56264FB}"/>
              </a:ext>
            </a:extLst>
          </p:cNvPr>
          <p:cNvSpPr txBox="1"/>
          <p:nvPr/>
        </p:nvSpPr>
        <p:spPr>
          <a:xfrm>
            <a:off x="8788891" y="1728371"/>
            <a:ext cx="686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/>
              <a:t>noise</a:t>
            </a:r>
            <a:endParaRPr lang="it-IT" dirty="0"/>
          </a:p>
        </p:txBody>
      </p:sp>
      <p:sp>
        <p:nvSpPr>
          <p:cNvPr id="51" name="Rettangolo 50">
            <a:extLst>
              <a:ext uri="{FF2B5EF4-FFF2-40B4-BE49-F238E27FC236}">
                <a16:creationId xmlns:a16="http://schemas.microsoft.com/office/drawing/2014/main" id="{B2527804-8921-4075-849D-2F45A9449595}"/>
              </a:ext>
            </a:extLst>
          </p:cNvPr>
          <p:cNvSpPr/>
          <p:nvPr/>
        </p:nvSpPr>
        <p:spPr>
          <a:xfrm>
            <a:off x="4764177" y="3747853"/>
            <a:ext cx="1811044" cy="111636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Mahony</a:t>
            </a:r>
          </a:p>
        </p:txBody>
      </p:sp>
      <p:cxnSp>
        <p:nvCxnSpPr>
          <p:cNvPr id="54" name="Connettore 2 53">
            <a:extLst>
              <a:ext uri="{FF2B5EF4-FFF2-40B4-BE49-F238E27FC236}">
                <a16:creationId xmlns:a16="http://schemas.microsoft.com/office/drawing/2014/main" id="{D244519B-F77C-4247-9668-780716855EF6}"/>
              </a:ext>
            </a:extLst>
          </p:cNvPr>
          <p:cNvCxnSpPr>
            <a:cxnSpLocks/>
          </p:cNvCxnSpPr>
          <p:nvPr/>
        </p:nvCxnSpPr>
        <p:spPr>
          <a:xfrm flipH="1">
            <a:off x="6575221" y="4281328"/>
            <a:ext cx="3953695" cy="2470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ttore diritto 57">
            <a:extLst>
              <a:ext uri="{FF2B5EF4-FFF2-40B4-BE49-F238E27FC236}">
                <a16:creationId xmlns:a16="http://schemas.microsoft.com/office/drawing/2014/main" id="{81094BA8-9300-4807-B5BC-4AD414CA3E0B}"/>
              </a:ext>
            </a:extLst>
          </p:cNvPr>
          <p:cNvCxnSpPr>
            <a:cxnSpLocks/>
          </p:cNvCxnSpPr>
          <p:nvPr/>
        </p:nvCxnSpPr>
        <p:spPr>
          <a:xfrm flipH="1">
            <a:off x="2499834" y="4306037"/>
            <a:ext cx="225546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90779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AF62075-14C1-4073-8ECE-340EF00AF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Mahony Filter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asellaDiTesto 19">
                <a:extLst>
                  <a:ext uri="{FF2B5EF4-FFF2-40B4-BE49-F238E27FC236}">
                    <a16:creationId xmlns:a16="http://schemas.microsoft.com/office/drawing/2014/main" id="{DD02EDC2-6C22-4DB2-B4A8-2771C277CE33}"/>
                  </a:ext>
                </a:extLst>
              </p:cNvPr>
              <p:cNvSpPr txBox="1"/>
              <p:nvPr/>
            </p:nvSpPr>
            <p:spPr>
              <a:xfrm>
                <a:off x="646417" y="2513887"/>
                <a:ext cx="126689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l-GR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̃"/>
                                  <m:ctrlPr>
                                    <a:rPr lang="el-GR" i="1" dirty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nor/>
                                    </m:rPr>
                                    <a:rPr lang="el-GR" dirty="0" smtClean="0"/>
                                    <m:t>ω</m:t>
                                  </m:r>
                                </m:e>
                              </m:acc>
                            </m:e>
                          </m:d>
                        </m:e>
                        <m:sub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r>
                        <a:rPr lang="it-IT" b="0" i="1" dirty="0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it-IT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l-GR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̃"/>
                                  <m:ctrlPr>
                                    <a:rPr lang="el-GR" i="1" dirty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nor/>
                                    </m:rPr>
                                    <a:rPr lang="it-IT" b="0" i="0" dirty="0" smtClean="0"/>
                                    <m:t>a</m:t>
                                  </m:r>
                                </m:e>
                              </m:acc>
                            </m:e>
                          </m:d>
                        </m:e>
                        <m:sub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r>
                        <a:rPr lang="it-IT" i="1" dirty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it-IT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l-GR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̃"/>
                                  <m:ctrlPr>
                                    <a:rPr lang="el-GR" i="1" dirty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nor/>
                                    </m:rPr>
                                    <a:rPr lang="it-IT" b="0" i="0" dirty="0" smtClean="0"/>
                                    <m:t>m</m:t>
                                  </m:r>
                                </m:e>
                              </m:acc>
                            </m:e>
                          </m:d>
                        </m:e>
                        <m:sub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20" name="CasellaDiTesto 19">
                <a:extLst>
                  <a:ext uri="{FF2B5EF4-FFF2-40B4-BE49-F238E27FC236}">
                    <a16:creationId xmlns:a16="http://schemas.microsoft.com/office/drawing/2014/main" id="{DD02EDC2-6C22-4DB2-B4A8-2771C277CE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417" y="2513887"/>
                <a:ext cx="1266895" cy="276999"/>
              </a:xfrm>
              <a:prstGeom prst="rect">
                <a:avLst/>
              </a:prstGeom>
              <a:blipFill>
                <a:blip r:embed="rId2"/>
                <a:stretch>
                  <a:fillRect t="-6522" r="-34615" b="-1521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ettangolo 21">
            <a:extLst>
              <a:ext uri="{FF2B5EF4-FFF2-40B4-BE49-F238E27FC236}">
                <a16:creationId xmlns:a16="http://schemas.microsoft.com/office/drawing/2014/main" id="{C50EEF71-CB58-4065-8784-F0D476D22476}"/>
              </a:ext>
            </a:extLst>
          </p:cNvPr>
          <p:cNvSpPr/>
          <p:nvPr/>
        </p:nvSpPr>
        <p:spPr>
          <a:xfrm>
            <a:off x="2527003" y="2312632"/>
            <a:ext cx="1811044" cy="11163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Mahony </a:t>
            </a:r>
          </a:p>
          <a:p>
            <a:pPr algn="ctr"/>
            <a:r>
              <a:rPr lang="it-IT" dirty="0"/>
              <a:t>Filter</a:t>
            </a:r>
          </a:p>
        </p:txBody>
      </p:sp>
      <p:cxnSp>
        <p:nvCxnSpPr>
          <p:cNvPr id="26" name="Connettore 2 25">
            <a:extLst>
              <a:ext uri="{FF2B5EF4-FFF2-40B4-BE49-F238E27FC236}">
                <a16:creationId xmlns:a16="http://schemas.microsoft.com/office/drawing/2014/main" id="{265BC1D2-E287-49EE-9E2D-2B87157F4B6B}"/>
              </a:ext>
            </a:extLst>
          </p:cNvPr>
          <p:cNvCxnSpPr>
            <a:cxnSpLocks/>
          </p:cNvCxnSpPr>
          <p:nvPr/>
        </p:nvCxnSpPr>
        <p:spPr>
          <a:xfrm>
            <a:off x="646417" y="2870816"/>
            <a:ext cx="188058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ttore 2 26">
            <a:extLst>
              <a:ext uri="{FF2B5EF4-FFF2-40B4-BE49-F238E27FC236}">
                <a16:creationId xmlns:a16="http://schemas.microsoft.com/office/drawing/2014/main" id="{CF2F5D4C-87E7-4916-89FE-1A282965D45B}"/>
              </a:ext>
            </a:extLst>
          </p:cNvPr>
          <p:cNvCxnSpPr>
            <a:cxnSpLocks/>
          </p:cNvCxnSpPr>
          <p:nvPr/>
        </p:nvCxnSpPr>
        <p:spPr>
          <a:xfrm>
            <a:off x="4338047" y="2870816"/>
            <a:ext cx="188058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Elemento grafico 27">
            <a:extLst>
              <a:ext uri="{FF2B5EF4-FFF2-40B4-BE49-F238E27FC236}">
                <a16:creationId xmlns:a16="http://schemas.microsoft.com/office/drawing/2014/main" id="{B06E4896-2CEA-4D3B-B21B-497D2D7FCC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934756" y="1318506"/>
            <a:ext cx="6257244" cy="4220988"/>
          </a:xfrm>
          <a:prstGeom prst="rect">
            <a:avLst/>
          </a:prstGeom>
        </p:spPr>
      </p:pic>
      <p:sp>
        <p:nvSpPr>
          <p:cNvPr id="32" name="Freccia a destra 31">
            <a:extLst>
              <a:ext uri="{FF2B5EF4-FFF2-40B4-BE49-F238E27FC236}">
                <a16:creationId xmlns:a16="http://schemas.microsoft.com/office/drawing/2014/main" id="{5BA9449A-61CD-41B5-813A-97645E9586D0}"/>
              </a:ext>
            </a:extLst>
          </p:cNvPr>
          <p:cNvSpPr/>
          <p:nvPr/>
        </p:nvSpPr>
        <p:spPr>
          <a:xfrm>
            <a:off x="2756693" y="4191203"/>
            <a:ext cx="639192" cy="2134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CasellaDiTesto 33">
                <a:extLst>
                  <a:ext uri="{FF2B5EF4-FFF2-40B4-BE49-F238E27FC236}">
                    <a16:creationId xmlns:a16="http://schemas.microsoft.com/office/drawing/2014/main" id="{6FCF8520-5376-4520-A117-C2C98C20AC41}"/>
                  </a:ext>
                </a:extLst>
              </p:cNvPr>
              <p:cNvSpPr txBox="1"/>
              <p:nvPr/>
            </p:nvSpPr>
            <p:spPr>
              <a:xfrm>
                <a:off x="3469553" y="4105754"/>
                <a:ext cx="822340" cy="384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acc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,</m:t>
                      </m:r>
                      <m:acc>
                        <m:accPr>
                          <m:chr m:val="̂"/>
                          <m:ctrlPr>
                            <a:rPr lang="el-GR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az-Cyrl-AZ" i="1">
                              <a:latin typeface="Cambria Math" panose="02040503050406030204" pitchFamily="18" charset="0"/>
                            </a:rPr>
                            <m:t>Ѳ</m:t>
                          </m:r>
                        </m:e>
                      </m:acc>
                      <m:r>
                        <a:rPr lang="it-IT" i="1">
                          <a:latin typeface="Cambria Math" panose="02040503050406030204" pitchFamily="18" charset="0"/>
                        </a:rPr>
                        <m:t>,</m:t>
                      </m:r>
                      <m:acc>
                        <m:accPr>
                          <m:chr m:val="̂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az-Cyrl-AZ" i="1">
                              <a:latin typeface="Cambria Math" panose="02040503050406030204" pitchFamily="18" charset="0"/>
                            </a:rPr>
                            <m:t>ф</m:t>
                          </m:r>
                        </m:e>
                      </m:acc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34" name="CasellaDiTesto 33">
                <a:extLst>
                  <a:ext uri="{FF2B5EF4-FFF2-40B4-BE49-F238E27FC236}">
                    <a16:creationId xmlns:a16="http://schemas.microsoft.com/office/drawing/2014/main" id="{6FCF8520-5376-4520-A117-C2C98C20AC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9553" y="4105754"/>
                <a:ext cx="822340" cy="384336"/>
              </a:xfrm>
              <a:prstGeom prst="rect">
                <a:avLst/>
              </a:prstGeom>
              <a:blipFill>
                <a:blip r:embed="rId5"/>
                <a:stretch>
                  <a:fillRect t="-1587" r="-41481" b="-1269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2F5E8535-F8AB-4A3C-994F-81A318E45FFF}"/>
                  </a:ext>
                </a:extLst>
              </p:cNvPr>
              <p:cNvSpPr txBox="1"/>
              <p:nvPr/>
            </p:nvSpPr>
            <p:spPr>
              <a:xfrm>
                <a:off x="5095629" y="2510167"/>
                <a:ext cx="402354" cy="2844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it-IT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acc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𝑆𝐶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2F5E8535-F8AB-4A3C-994F-81A318E45F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5629" y="2510167"/>
                <a:ext cx="402354" cy="284437"/>
              </a:xfrm>
              <a:prstGeom prst="rect">
                <a:avLst/>
              </a:prstGeom>
              <a:blipFill>
                <a:blip r:embed="rId6"/>
                <a:stretch>
                  <a:fillRect l="-13636" t="-19565" r="-31818" b="-1739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5DF9F944-C4A7-49BA-9107-C4BC86DF1985}"/>
                  </a:ext>
                </a:extLst>
              </p:cNvPr>
              <p:cNvSpPr txBox="1"/>
              <p:nvPr/>
            </p:nvSpPr>
            <p:spPr>
              <a:xfrm>
                <a:off x="2301172" y="4155703"/>
                <a:ext cx="402354" cy="2844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it-IT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acc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𝑆𝐶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5DF9F944-C4A7-49BA-9107-C4BC86DF19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1172" y="4155703"/>
                <a:ext cx="402354" cy="284437"/>
              </a:xfrm>
              <a:prstGeom prst="rect">
                <a:avLst/>
              </a:prstGeom>
              <a:blipFill>
                <a:blip r:embed="rId7"/>
                <a:stretch>
                  <a:fillRect l="-12121" t="-19565" r="-33333" b="-1739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asellaDiTesto 3">
            <a:extLst>
              <a:ext uri="{FF2B5EF4-FFF2-40B4-BE49-F238E27FC236}">
                <a16:creationId xmlns:a16="http://schemas.microsoft.com/office/drawing/2014/main" id="{71E24E71-A303-412B-B98F-6B94D1ED4B49}"/>
              </a:ext>
            </a:extLst>
          </p:cNvPr>
          <p:cNvSpPr txBox="1"/>
          <p:nvPr/>
        </p:nvSpPr>
        <p:spPr>
          <a:xfrm>
            <a:off x="67112" y="5489709"/>
            <a:ext cx="1212488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Implemented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in: </a:t>
            </a:r>
            <a:r>
              <a:rPr lang="it-IT" sz="1600" dirty="0"/>
              <a:t>G. Santaera, E. Luberto, A. Serio, M. </a:t>
            </a:r>
            <a:r>
              <a:rPr lang="it-IT" sz="1600" dirty="0" err="1"/>
              <a:t>Gabiccini</a:t>
            </a:r>
            <a:r>
              <a:rPr lang="it-IT" sz="1600" dirty="0"/>
              <a:t> and A. </a:t>
            </a:r>
            <a:r>
              <a:rPr lang="it-IT" sz="1600" dirty="0" err="1"/>
              <a:t>Bicchi</a:t>
            </a:r>
            <a:r>
              <a:rPr lang="it-IT" sz="1600" dirty="0"/>
              <a:t>, "Low-cost, fast and accurate </a:t>
            </a:r>
            <a:r>
              <a:rPr lang="it-IT" sz="1600" dirty="0" err="1"/>
              <a:t>reconstruction</a:t>
            </a:r>
            <a:r>
              <a:rPr lang="it-IT" sz="1600" dirty="0"/>
              <a:t> of </a:t>
            </a:r>
            <a:r>
              <a:rPr lang="it-IT" sz="1600" dirty="0" err="1"/>
              <a:t>robotic</a:t>
            </a:r>
            <a:r>
              <a:rPr lang="it-IT" sz="1600" dirty="0"/>
              <a:t> and human </a:t>
            </a:r>
            <a:r>
              <a:rPr lang="it-IT" sz="1600" dirty="0" err="1"/>
              <a:t>postures</a:t>
            </a:r>
            <a:r>
              <a:rPr lang="it-IT" sz="1600" dirty="0"/>
              <a:t> via IMU </a:t>
            </a:r>
            <a:r>
              <a:rPr lang="it-IT" sz="1600" dirty="0" err="1"/>
              <a:t>measurements</a:t>
            </a:r>
            <a:r>
              <a:rPr lang="it-IT" sz="1600" dirty="0"/>
              <a:t>," </a:t>
            </a:r>
            <a:r>
              <a:rPr lang="it-IT" sz="1600" i="1" dirty="0"/>
              <a:t>2015 IEEE International Conference on </a:t>
            </a:r>
            <a:r>
              <a:rPr lang="it-IT" sz="1600" i="1" dirty="0" err="1"/>
              <a:t>Robotics</a:t>
            </a:r>
            <a:r>
              <a:rPr lang="it-IT" sz="1600" i="1" dirty="0"/>
              <a:t> and Automation (ICRA)</a:t>
            </a:r>
            <a:r>
              <a:rPr lang="it-IT" sz="1600" dirty="0"/>
              <a:t>, 2015, pp. 2728-2735, </a:t>
            </a:r>
            <a:r>
              <a:rPr lang="it-IT" sz="1600" dirty="0" err="1"/>
              <a:t>doi</a:t>
            </a:r>
            <a:r>
              <a:rPr lang="it-IT" sz="1600" dirty="0"/>
              <a:t>: 10.1109/ICRA.2015.7139569.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320276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AF62075-14C1-4073-8ECE-340EF00AF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51092"/>
            <a:ext cx="10058400" cy="1450757"/>
          </a:xfrm>
        </p:spPr>
        <p:txBody>
          <a:bodyPr/>
          <a:lstStyle/>
          <a:p>
            <a:r>
              <a:rPr lang="it-IT" dirty="0"/>
              <a:t>Mahony Filter</a:t>
            </a:r>
          </a:p>
        </p:txBody>
      </p:sp>
      <p:sp>
        <p:nvSpPr>
          <p:cNvPr id="22" name="Rettangolo 21">
            <a:extLst>
              <a:ext uri="{FF2B5EF4-FFF2-40B4-BE49-F238E27FC236}">
                <a16:creationId xmlns:a16="http://schemas.microsoft.com/office/drawing/2014/main" id="{C50EEF71-CB58-4065-8784-F0D476D22476}"/>
              </a:ext>
            </a:extLst>
          </p:cNvPr>
          <p:cNvSpPr/>
          <p:nvPr/>
        </p:nvSpPr>
        <p:spPr>
          <a:xfrm>
            <a:off x="2527003" y="2312632"/>
            <a:ext cx="1811044" cy="11163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Mahony </a:t>
            </a:r>
          </a:p>
          <a:p>
            <a:pPr algn="ctr"/>
            <a:r>
              <a:rPr lang="it-IT" dirty="0"/>
              <a:t>Filter</a:t>
            </a:r>
          </a:p>
        </p:txBody>
      </p:sp>
      <p:cxnSp>
        <p:nvCxnSpPr>
          <p:cNvPr id="26" name="Connettore 2 25">
            <a:extLst>
              <a:ext uri="{FF2B5EF4-FFF2-40B4-BE49-F238E27FC236}">
                <a16:creationId xmlns:a16="http://schemas.microsoft.com/office/drawing/2014/main" id="{265BC1D2-E287-49EE-9E2D-2B87157F4B6B}"/>
              </a:ext>
            </a:extLst>
          </p:cNvPr>
          <p:cNvCxnSpPr>
            <a:cxnSpLocks/>
          </p:cNvCxnSpPr>
          <p:nvPr/>
        </p:nvCxnSpPr>
        <p:spPr>
          <a:xfrm>
            <a:off x="646417" y="2870816"/>
            <a:ext cx="188058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ttore 2 26">
            <a:extLst>
              <a:ext uri="{FF2B5EF4-FFF2-40B4-BE49-F238E27FC236}">
                <a16:creationId xmlns:a16="http://schemas.microsoft.com/office/drawing/2014/main" id="{CF2F5D4C-87E7-4916-89FE-1A282965D45B}"/>
              </a:ext>
            </a:extLst>
          </p:cNvPr>
          <p:cNvCxnSpPr>
            <a:cxnSpLocks/>
          </p:cNvCxnSpPr>
          <p:nvPr/>
        </p:nvCxnSpPr>
        <p:spPr>
          <a:xfrm>
            <a:off x="4338047" y="2870816"/>
            <a:ext cx="188058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2B9DD005-C955-41CA-B581-D962A8A5EEC9}"/>
                  </a:ext>
                </a:extLst>
              </p:cNvPr>
              <p:cNvSpPr txBox="1"/>
              <p:nvPr/>
            </p:nvSpPr>
            <p:spPr>
              <a:xfrm>
                <a:off x="277216" y="3561225"/>
                <a:ext cx="4697281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/>
                  <a:t>The </a:t>
                </a:r>
                <a:r>
                  <a:rPr lang="it-IT" dirty="0" err="1"/>
                  <a:t>rotations</a:t>
                </a:r>
                <a:r>
                  <a:rPr lang="it-IT" dirty="0"/>
                  <a:t> of </a:t>
                </a:r>
                <a:r>
                  <a:rPr lang="it-IT" dirty="0" err="1"/>
                  <a:t>our</a:t>
                </a:r>
                <a:r>
                  <a:rPr lang="it-IT" dirty="0"/>
                  <a:t> </a:t>
                </a:r>
                <a:r>
                  <a:rPr lang="it-IT" dirty="0" err="1"/>
                  <a:t>interest</a:t>
                </a:r>
                <a:r>
                  <a:rPr lang="it-IT" dirty="0"/>
                  <a:t> are of the </a:t>
                </a:r>
                <a:r>
                  <a:rPr lang="it-IT" dirty="0" err="1"/>
                  <a:t>type</a:t>
                </a:r>
                <a:r>
                  <a:rPr lang="it-IT" dirty="0"/>
                  <a:t> XZX.</a:t>
                </a:r>
              </a:p>
              <a:p>
                <a:r>
                  <a:rPr lang="it-IT" dirty="0" err="1"/>
                  <a:t>But</a:t>
                </a:r>
                <a:r>
                  <a:rPr lang="it-IT" dirty="0"/>
                  <a:t> </a:t>
                </a:r>
                <a:r>
                  <a:rPr lang="it-IT" dirty="0" err="1"/>
                  <a:t>when</a:t>
                </a:r>
                <a:r>
                  <a:rPr lang="it-IT" dirty="0"/>
                  <a:t> the </a:t>
                </a:r>
                <a:r>
                  <a:rPr lang="it-IT" dirty="0" err="1"/>
                  <a:t>rotation</a:t>
                </a:r>
                <a:r>
                  <a:rPr lang="it-IT" dirty="0"/>
                  <a:t> angle </a:t>
                </a:r>
                <a14:m>
                  <m:oMath xmlns:m="http://schemas.openxmlformats.org/officeDocument/2006/math">
                    <m:r>
                      <a:rPr lang="it-IT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it-IT" dirty="0"/>
                  <a:t> </a:t>
                </a:r>
                <a:r>
                  <a:rPr lang="it-IT" dirty="0" err="1"/>
                  <a:t>about</a:t>
                </a:r>
                <a:r>
                  <a:rPr lang="it-IT" dirty="0"/>
                  <a:t> the </a:t>
                </a:r>
              </a:p>
              <a:p>
                <a:r>
                  <a:rPr lang="it-IT" dirty="0"/>
                  <a:t>Z-</a:t>
                </a:r>
                <a:r>
                  <a:rPr lang="it-IT" dirty="0" err="1"/>
                  <a:t>axis</a:t>
                </a:r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: </a:t>
                </a:r>
                <a:endParaRPr lang="it-IT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it-IT" dirty="0">
                    <a:ea typeface="Cambria Math" panose="02040503050406030204" pitchFamily="18" charset="0"/>
                  </a:rPr>
                  <a:t>                         </a:t>
                </a:r>
                <a14:m>
                  <m:oMath xmlns:m="http://schemas.openxmlformats.org/officeDocument/2006/math">
                    <m:r>
                      <a:rPr lang="it-IT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it-IT" dirty="0"/>
                  <a:t>   with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it-IT" dirty="0"/>
                  <a:t>  </a:t>
                </a:r>
              </a:p>
              <a:p>
                <a:r>
                  <a:rPr lang="it-IT" dirty="0" err="1"/>
                  <a:t>there</a:t>
                </a:r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a </a:t>
                </a:r>
                <a:r>
                  <a:rPr lang="it-IT" dirty="0" err="1"/>
                  <a:t>representation</a:t>
                </a:r>
                <a:r>
                  <a:rPr lang="it-IT" dirty="0"/>
                  <a:t> </a:t>
                </a:r>
                <a:r>
                  <a:rPr lang="it-IT" dirty="0" err="1"/>
                  <a:t>singularity</a:t>
                </a:r>
                <a:r>
                  <a:rPr lang="it-IT" dirty="0"/>
                  <a:t> and the </a:t>
                </a:r>
                <a:r>
                  <a:rPr lang="it-IT" dirty="0" err="1"/>
                  <a:t>other</a:t>
                </a:r>
                <a:r>
                  <a:rPr lang="it-IT" dirty="0"/>
                  <a:t> </a:t>
                </a:r>
                <a:r>
                  <a:rPr lang="it-IT" dirty="0" err="1"/>
                  <a:t>two</a:t>
                </a:r>
                <a:r>
                  <a:rPr lang="it-IT" dirty="0"/>
                  <a:t> </a:t>
                </a:r>
                <a:r>
                  <a:rPr lang="it-IT" dirty="0" err="1"/>
                  <a:t>rotation</a:t>
                </a:r>
                <a:r>
                  <a:rPr lang="it-IT" dirty="0"/>
                  <a:t> </a:t>
                </a:r>
                <a:r>
                  <a:rPr lang="it-IT" dirty="0" err="1"/>
                  <a:t>angles</a:t>
                </a:r>
                <a:r>
                  <a:rPr lang="it-IT" dirty="0"/>
                  <a:t> </a:t>
                </a:r>
                <a:r>
                  <a:rPr lang="it-IT" dirty="0" err="1"/>
                  <a:t>cannot</a:t>
                </a:r>
                <a:r>
                  <a:rPr lang="it-IT" dirty="0"/>
                  <a:t> be </a:t>
                </a:r>
                <a:r>
                  <a:rPr lang="it-IT" dirty="0" err="1"/>
                  <a:t>computed</a:t>
                </a:r>
                <a:r>
                  <a:rPr lang="it-IT" dirty="0"/>
                  <a:t> </a:t>
                </a:r>
                <a:r>
                  <a:rPr lang="it-IT" dirty="0" err="1"/>
                  <a:t>separately</a:t>
                </a:r>
                <a:r>
                  <a:rPr lang="it-IT" dirty="0"/>
                  <a:t>.</a:t>
                </a:r>
              </a:p>
            </p:txBody>
          </p:sp>
        </mc:Choice>
        <mc:Fallback xmlns="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2B9DD005-C955-41CA-B581-D962A8A5EE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216" y="3561225"/>
                <a:ext cx="4697281" cy="2031325"/>
              </a:xfrm>
              <a:prstGeom prst="rect">
                <a:avLst/>
              </a:prstGeom>
              <a:blipFill>
                <a:blip r:embed="rId2"/>
                <a:stretch>
                  <a:fillRect l="-1038" t="-1502" r="-908" b="-390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AE2FE808-5649-42EC-921A-CFE0FFAB7036}"/>
                  </a:ext>
                </a:extLst>
              </p:cNvPr>
              <p:cNvSpPr txBox="1"/>
              <p:nvPr/>
            </p:nvSpPr>
            <p:spPr>
              <a:xfrm>
                <a:off x="646417" y="2513887"/>
                <a:ext cx="126689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l-GR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̃"/>
                                  <m:ctrlPr>
                                    <a:rPr lang="el-GR" i="1" dirty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nor/>
                                    </m:rPr>
                                    <a:rPr lang="el-GR" dirty="0" smtClean="0"/>
                                    <m:t>ω</m:t>
                                  </m:r>
                                </m:e>
                              </m:acc>
                            </m:e>
                          </m:d>
                        </m:e>
                        <m:sub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r>
                        <a:rPr lang="it-IT" b="0" i="1" dirty="0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it-IT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l-GR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̃"/>
                                  <m:ctrlPr>
                                    <a:rPr lang="el-GR" i="1" dirty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nor/>
                                    </m:rPr>
                                    <a:rPr lang="it-IT" b="0" i="0" dirty="0" smtClean="0"/>
                                    <m:t>a</m:t>
                                  </m:r>
                                </m:e>
                              </m:acc>
                            </m:e>
                          </m:d>
                        </m:e>
                        <m:sub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r>
                        <a:rPr lang="it-IT" i="1" dirty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it-IT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l-GR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̃"/>
                                  <m:ctrlPr>
                                    <a:rPr lang="el-GR" i="1" dirty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nor/>
                                    </m:rPr>
                                    <a:rPr lang="it-IT" b="0" i="0" dirty="0" smtClean="0"/>
                                    <m:t>m</m:t>
                                  </m:r>
                                </m:e>
                              </m:acc>
                            </m:e>
                          </m:d>
                        </m:e>
                        <m:sub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AE2FE808-5649-42EC-921A-CFE0FFAB70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417" y="2513887"/>
                <a:ext cx="1266895" cy="276999"/>
              </a:xfrm>
              <a:prstGeom prst="rect">
                <a:avLst/>
              </a:prstGeom>
              <a:blipFill>
                <a:blip r:embed="rId7"/>
                <a:stretch>
                  <a:fillRect t="-6522" r="-34615" b="-1521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47060BC9-491E-4D6F-82E2-B4165DE15EDE}"/>
                  </a:ext>
                </a:extLst>
              </p:cNvPr>
              <p:cNvSpPr txBox="1"/>
              <p:nvPr/>
            </p:nvSpPr>
            <p:spPr>
              <a:xfrm>
                <a:off x="5095629" y="2510167"/>
                <a:ext cx="402354" cy="2844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it-IT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acc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𝑆𝐶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47060BC9-491E-4D6F-82E2-B4165DE15E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5629" y="2510167"/>
                <a:ext cx="402354" cy="284437"/>
              </a:xfrm>
              <a:prstGeom prst="rect">
                <a:avLst/>
              </a:prstGeom>
              <a:blipFill>
                <a:blip r:embed="rId8"/>
                <a:stretch>
                  <a:fillRect l="-13636" t="-19565" r="-31818" b="-1739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Elemento grafico 7">
            <a:extLst>
              <a:ext uri="{FF2B5EF4-FFF2-40B4-BE49-F238E27FC236}">
                <a16:creationId xmlns:a16="http://schemas.microsoft.com/office/drawing/2014/main" id="{FAF93149-2B66-42F5-A03F-5B72C18B3F2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095628" y="2303921"/>
            <a:ext cx="7096371" cy="4089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5515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7CFFC92-B018-4F39-91E9-59F5290364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Adding</a:t>
            </a:r>
            <a:r>
              <a:rPr lang="it-IT" dirty="0"/>
              <a:t> a Distance Sensor 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DE346DCC-DF9D-4B19-AD30-F3F0142D93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8424" y="1815256"/>
            <a:ext cx="2712538" cy="2341914"/>
          </a:xfrm>
        </p:spPr>
      </p:pic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726F446E-04BE-495A-980A-38EA370F6826}"/>
              </a:ext>
            </a:extLst>
          </p:cNvPr>
          <p:cNvCxnSpPr/>
          <p:nvPr/>
        </p:nvCxnSpPr>
        <p:spPr>
          <a:xfrm>
            <a:off x="284431" y="6142859"/>
            <a:ext cx="5039557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ttangolo 8">
            <a:extLst>
              <a:ext uri="{FF2B5EF4-FFF2-40B4-BE49-F238E27FC236}">
                <a16:creationId xmlns:a16="http://schemas.microsoft.com/office/drawing/2014/main" id="{998FDB73-FAEA-4865-BDCB-2AA54943A87E}"/>
              </a:ext>
            </a:extLst>
          </p:cNvPr>
          <p:cNvSpPr/>
          <p:nvPr/>
        </p:nvSpPr>
        <p:spPr>
          <a:xfrm rot="20883216">
            <a:off x="2008165" y="2124839"/>
            <a:ext cx="231959" cy="2303483"/>
          </a:xfrm>
          <a:prstGeom prst="rect">
            <a:avLst/>
          </a:prstGeom>
          <a:solidFill>
            <a:srgbClr val="0070C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Ovale 7">
            <a:extLst>
              <a:ext uri="{FF2B5EF4-FFF2-40B4-BE49-F238E27FC236}">
                <a16:creationId xmlns:a16="http://schemas.microsoft.com/office/drawing/2014/main" id="{8920AB20-2B34-4007-AAA3-49566EE7DE84}"/>
              </a:ext>
            </a:extLst>
          </p:cNvPr>
          <p:cNvSpPr/>
          <p:nvPr/>
        </p:nvSpPr>
        <p:spPr>
          <a:xfrm>
            <a:off x="1485018" y="4221912"/>
            <a:ext cx="2039722" cy="187920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1D92BCB5-9E1D-4B0A-AB7D-9C787143A7E3}"/>
              </a:ext>
            </a:extLst>
          </p:cNvPr>
          <p:cNvCxnSpPr>
            <a:cxnSpLocks/>
          </p:cNvCxnSpPr>
          <p:nvPr/>
        </p:nvCxnSpPr>
        <p:spPr>
          <a:xfrm flipV="1">
            <a:off x="2514719" y="4888280"/>
            <a:ext cx="1184402" cy="314361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asellaDiTesto 18">
                <a:extLst>
                  <a:ext uri="{FF2B5EF4-FFF2-40B4-BE49-F238E27FC236}">
                    <a16:creationId xmlns:a16="http://schemas.microsoft.com/office/drawing/2014/main" id="{19BBCDF7-C58B-49A1-B1FB-2C160D9E8EEC}"/>
                  </a:ext>
                </a:extLst>
              </p:cNvPr>
              <p:cNvSpPr txBox="1"/>
              <p:nvPr/>
            </p:nvSpPr>
            <p:spPr>
              <a:xfrm>
                <a:off x="3819631" y="5286768"/>
                <a:ext cx="1932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9" name="CasellaDiTesto 18">
                <a:extLst>
                  <a:ext uri="{FF2B5EF4-FFF2-40B4-BE49-F238E27FC236}">
                    <a16:creationId xmlns:a16="http://schemas.microsoft.com/office/drawing/2014/main" id="{19BBCDF7-C58B-49A1-B1FB-2C160D9E8E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9631" y="5286768"/>
                <a:ext cx="193258" cy="276999"/>
              </a:xfrm>
              <a:prstGeom prst="rect">
                <a:avLst/>
              </a:prstGeom>
              <a:blipFill>
                <a:blip r:embed="rId3"/>
                <a:stretch>
                  <a:fillRect l="-32258" r="-29032" b="-652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Connettore a gomito 21">
            <a:extLst>
              <a:ext uri="{FF2B5EF4-FFF2-40B4-BE49-F238E27FC236}">
                <a16:creationId xmlns:a16="http://schemas.microsoft.com/office/drawing/2014/main" id="{B4DAFCDF-131A-4B4A-A29E-D6CF0505CA65}"/>
              </a:ext>
            </a:extLst>
          </p:cNvPr>
          <p:cNvCxnSpPr>
            <a:cxnSpLocks/>
          </p:cNvCxnSpPr>
          <p:nvPr/>
        </p:nvCxnSpPr>
        <p:spPr>
          <a:xfrm rot="10800000" flipV="1">
            <a:off x="3887839" y="4287753"/>
            <a:ext cx="526142" cy="515307"/>
          </a:xfrm>
          <a:prstGeom prst="bentConnector3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1481E91B-A992-4FF1-BFE5-9FC38C8C95DD}"/>
              </a:ext>
            </a:extLst>
          </p:cNvPr>
          <p:cNvSpPr txBox="1"/>
          <p:nvPr/>
        </p:nvSpPr>
        <p:spPr>
          <a:xfrm>
            <a:off x="4413981" y="4061345"/>
            <a:ext cx="20008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Sensor to </a:t>
            </a:r>
            <a:r>
              <a:rPr lang="it-IT" dirty="0" err="1"/>
              <a:t>measure</a:t>
            </a:r>
            <a:r>
              <a:rPr lang="it-IT" dirty="0"/>
              <a:t> the </a:t>
            </a:r>
            <a:r>
              <a:rPr lang="it-IT" dirty="0" err="1"/>
              <a:t>distance</a:t>
            </a:r>
            <a:r>
              <a:rPr lang="it-IT" dirty="0"/>
              <a:t> from the ground</a:t>
            </a:r>
          </a:p>
        </p:txBody>
      </p:sp>
      <p:cxnSp>
        <p:nvCxnSpPr>
          <p:cNvPr id="25" name="Connettore diritto 24">
            <a:extLst>
              <a:ext uri="{FF2B5EF4-FFF2-40B4-BE49-F238E27FC236}">
                <a16:creationId xmlns:a16="http://schemas.microsoft.com/office/drawing/2014/main" id="{04F7F51E-11B5-4B26-A52E-AB3DEC4FC101}"/>
              </a:ext>
            </a:extLst>
          </p:cNvPr>
          <p:cNvCxnSpPr>
            <a:cxnSpLocks/>
          </p:cNvCxnSpPr>
          <p:nvPr/>
        </p:nvCxnSpPr>
        <p:spPr>
          <a:xfrm flipV="1">
            <a:off x="2514719" y="1872211"/>
            <a:ext cx="0" cy="423381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Arco 30">
            <a:extLst>
              <a:ext uri="{FF2B5EF4-FFF2-40B4-BE49-F238E27FC236}">
                <a16:creationId xmlns:a16="http://schemas.microsoft.com/office/drawing/2014/main" id="{62CBC7A7-CBF0-4FE3-82DC-D2AA3D3E4A10}"/>
              </a:ext>
            </a:extLst>
          </p:cNvPr>
          <p:cNvSpPr/>
          <p:nvPr/>
        </p:nvSpPr>
        <p:spPr>
          <a:xfrm rot="14714498">
            <a:off x="2227707" y="3254322"/>
            <a:ext cx="363963" cy="355107"/>
          </a:xfrm>
          <a:prstGeom prst="arc">
            <a:avLst>
              <a:gd name="adj1" fmla="val 20795105"/>
              <a:gd name="adj2" fmla="val 3793808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2" name="Triangolo isoscele 31">
            <a:extLst>
              <a:ext uri="{FF2B5EF4-FFF2-40B4-BE49-F238E27FC236}">
                <a16:creationId xmlns:a16="http://schemas.microsoft.com/office/drawing/2014/main" id="{9059C945-31C4-4427-BDAC-D157B8EF9F7D}"/>
              </a:ext>
            </a:extLst>
          </p:cNvPr>
          <p:cNvSpPr/>
          <p:nvPr/>
        </p:nvSpPr>
        <p:spPr>
          <a:xfrm rot="14254111">
            <a:off x="2240288" y="3265486"/>
            <a:ext cx="45719" cy="79493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CasellaDiTesto 34">
                <a:extLst>
                  <a:ext uri="{FF2B5EF4-FFF2-40B4-BE49-F238E27FC236}">
                    <a16:creationId xmlns:a16="http://schemas.microsoft.com/office/drawing/2014/main" id="{5D1D7887-1B4A-4AA8-8308-27B1D69AE664}"/>
                  </a:ext>
                </a:extLst>
              </p:cNvPr>
              <p:cNvSpPr txBox="1"/>
              <p:nvPr/>
            </p:nvSpPr>
            <p:spPr>
              <a:xfrm rot="130613">
                <a:off x="2193070" y="2905157"/>
                <a:ext cx="31474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az-Cyrl-AZ" i="1" smtClean="0">
                          <a:latin typeface="Cambria Math" panose="02040503050406030204" pitchFamily="18" charset="0"/>
                        </a:rPr>
                        <m:t>ф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35" name="CasellaDiTesto 34">
                <a:extLst>
                  <a:ext uri="{FF2B5EF4-FFF2-40B4-BE49-F238E27FC236}">
                    <a16:creationId xmlns:a16="http://schemas.microsoft.com/office/drawing/2014/main" id="{5D1D7887-1B4A-4AA8-8308-27B1D69AE6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30613">
                <a:off x="2193070" y="2905157"/>
                <a:ext cx="314748" cy="369332"/>
              </a:xfrm>
              <a:prstGeom prst="rect">
                <a:avLst/>
              </a:prstGeom>
              <a:blipFill>
                <a:blip r:embed="rId4"/>
                <a:stretch>
                  <a:fillRect l="-5455" r="-12727" b="-1093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CasellaDiTesto 39">
                <a:extLst>
                  <a:ext uri="{FF2B5EF4-FFF2-40B4-BE49-F238E27FC236}">
                    <a16:creationId xmlns:a16="http://schemas.microsoft.com/office/drawing/2014/main" id="{8DA7135D-8981-414A-9250-FE5008518DBE}"/>
                  </a:ext>
                </a:extLst>
              </p:cNvPr>
              <p:cNvSpPr txBox="1"/>
              <p:nvPr/>
            </p:nvSpPr>
            <p:spPr>
              <a:xfrm>
                <a:off x="7222026" y="4370527"/>
                <a:ext cx="1847044" cy="5866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(1+</m:t>
                          </m:r>
                          <m:func>
                            <m:func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it-IT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az-Cyrl-AZ" i="1">
                                      <a:latin typeface="Cambria Math" panose="02040503050406030204" pitchFamily="18" charset="0"/>
                                    </a:rPr>
                                    <m:t>ф</m:t>
                                  </m:r>
                                </m:e>
                              </m:d>
                            </m:e>
                          </m:func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it-IT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az-Cyrl-AZ" i="1">
                              <a:latin typeface="Cambria Math" panose="02040503050406030204" pitchFamily="18" charset="0"/>
                            </a:rPr>
                            <m:t>ф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40" name="CasellaDiTesto 39">
                <a:extLst>
                  <a:ext uri="{FF2B5EF4-FFF2-40B4-BE49-F238E27FC236}">
                    <a16:creationId xmlns:a16="http://schemas.microsoft.com/office/drawing/2014/main" id="{8DA7135D-8981-414A-9250-FE5008518D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2026" y="4370527"/>
                <a:ext cx="1847044" cy="5866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Freccia bidirezionale orizzontale 40">
            <a:extLst>
              <a:ext uri="{FF2B5EF4-FFF2-40B4-BE49-F238E27FC236}">
                <a16:creationId xmlns:a16="http://schemas.microsoft.com/office/drawing/2014/main" id="{3D441F00-4783-4990-AA49-E8CC43C56316}"/>
              </a:ext>
            </a:extLst>
          </p:cNvPr>
          <p:cNvSpPr/>
          <p:nvPr/>
        </p:nvSpPr>
        <p:spPr>
          <a:xfrm rot="5400000">
            <a:off x="7901411" y="5237642"/>
            <a:ext cx="488272" cy="162017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21" name="Connettore diritto 20">
            <a:extLst>
              <a:ext uri="{FF2B5EF4-FFF2-40B4-BE49-F238E27FC236}">
                <a16:creationId xmlns:a16="http://schemas.microsoft.com/office/drawing/2014/main" id="{741CBA16-04C8-420E-8AD6-5F7282697F58}"/>
              </a:ext>
            </a:extLst>
          </p:cNvPr>
          <p:cNvCxnSpPr>
            <a:cxnSpLocks/>
          </p:cNvCxnSpPr>
          <p:nvPr/>
        </p:nvCxnSpPr>
        <p:spPr>
          <a:xfrm flipH="1" flipV="1">
            <a:off x="3703075" y="4956185"/>
            <a:ext cx="6036" cy="1186674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ttore diritto 33">
            <a:extLst>
              <a:ext uri="{FF2B5EF4-FFF2-40B4-BE49-F238E27FC236}">
                <a16:creationId xmlns:a16="http://schemas.microsoft.com/office/drawing/2014/main" id="{AEBC6CD8-9832-4FEB-8ED1-D61B935C8169}"/>
              </a:ext>
            </a:extLst>
          </p:cNvPr>
          <p:cNvCxnSpPr>
            <a:cxnSpLocks/>
          </p:cNvCxnSpPr>
          <p:nvPr/>
        </p:nvCxnSpPr>
        <p:spPr>
          <a:xfrm flipH="1" flipV="1">
            <a:off x="1874292" y="2029638"/>
            <a:ext cx="615618" cy="3131876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ttore diritto 15">
            <a:extLst>
              <a:ext uri="{FF2B5EF4-FFF2-40B4-BE49-F238E27FC236}">
                <a16:creationId xmlns:a16="http://schemas.microsoft.com/office/drawing/2014/main" id="{5FD2A279-6ECB-4B24-B83C-061E52F9277C}"/>
              </a:ext>
            </a:extLst>
          </p:cNvPr>
          <p:cNvCxnSpPr>
            <a:cxnSpLocks/>
          </p:cNvCxnSpPr>
          <p:nvPr/>
        </p:nvCxnSpPr>
        <p:spPr>
          <a:xfrm flipH="1" flipV="1">
            <a:off x="2616428" y="5013298"/>
            <a:ext cx="37495" cy="14268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ttore diritto 38">
            <a:extLst>
              <a:ext uri="{FF2B5EF4-FFF2-40B4-BE49-F238E27FC236}">
                <a16:creationId xmlns:a16="http://schemas.microsoft.com/office/drawing/2014/main" id="{9433DDD2-E6A5-4297-83AA-44816064A7D2}"/>
              </a:ext>
            </a:extLst>
          </p:cNvPr>
          <p:cNvCxnSpPr>
            <a:cxnSpLocks/>
          </p:cNvCxnSpPr>
          <p:nvPr/>
        </p:nvCxnSpPr>
        <p:spPr>
          <a:xfrm flipV="1">
            <a:off x="2466980" y="5017608"/>
            <a:ext cx="148780" cy="377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ttore diritto 16">
            <a:extLst>
              <a:ext uri="{FF2B5EF4-FFF2-40B4-BE49-F238E27FC236}">
                <a16:creationId xmlns:a16="http://schemas.microsoft.com/office/drawing/2014/main" id="{A00916D8-D43B-4DAC-B906-AEFCF5DBBC12}"/>
              </a:ext>
            </a:extLst>
          </p:cNvPr>
          <p:cNvCxnSpPr>
            <a:cxnSpLocks/>
          </p:cNvCxnSpPr>
          <p:nvPr/>
        </p:nvCxnSpPr>
        <p:spPr>
          <a:xfrm flipH="1" flipV="1">
            <a:off x="3713065" y="4946670"/>
            <a:ext cx="233610" cy="1154447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Arco 62">
            <a:extLst>
              <a:ext uri="{FF2B5EF4-FFF2-40B4-BE49-F238E27FC236}">
                <a16:creationId xmlns:a16="http://schemas.microsoft.com/office/drawing/2014/main" id="{34615B59-5F73-417B-B8A3-5DC74C03C3BC}"/>
              </a:ext>
            </a:extLst>
          </p:cNvPr>
          <p:cNvSpPr/>
          <p:nvPr/>
        </p:nvSpPr>
        <p:spPr>
          <a:xfrm rot="4675447">
            <a:off x="3611484" y="5566342"/>
            <a:ext cx="363963" cy="355107"/>
          </a:xfrm>
          <a:prstGeom prst="arc">
            <a:avLst>
              <a:gd name="adj1" fmla="val 21335808"/>
              <a:gd name="adj2" fmla="val 2320823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4" name="Triangolo isoscele 63">
            <a:extLst>
              <a:ext uri="{FF2B5EF4-FFF2-40B4-BE49-F238E27FC236}">
                <a16:creationId xmlns:a16="http://schemas.microsoft.com/office/drawing/2014/main" id="{E7934B97-C6D1-4F85-A45D-D27C4C863ED4}"/>
              </a:ext>
            </a:extLst>
          </p:cNvPr>
          <p:cNvSpPr/>
          <p:nvPr/>
        </p:nvSpPr>
        <p:spPr>
          <a:xfrm rot="3182065">
            <a:off x="3835915" y="5857218"/>
            <a:ext cx="45719" cy="79493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CasellaDiTesto 64">
                <a:extLst>
                  <a:ext uri="{FF2B5EF4-FFF2-40B4-BE49-F238E27FC236}">
                    <a16:creationId xmlns:a16="http://schemas.microsoft.com/office/drawing/2014/main" id="{35434607-FD4D-4735-A5C5-35086B9AC61A}"/>
                  </a:ext>
                </a:extLst>
              </p:cNvPr>
              <p:cNvSpPr txBox="1"/>
              <p:nvPr/>
            </p:nvSpPr>
            <p:spPr>
              <a:xfrm rot="66206">
                <a:off x="3641815" y="5652499"/>
                <a:ext cx="314748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az-Cyrl-AZ" sz="1100" i="1" smtClean="0">
                          <a:latin typeface="Cambria Math" panose="02040503050406030204" pitchFamily="18" charset="0"/>
                        </a:rPr>
                        <m:t>ф</m:t>
                      </m:r>
                    </m:oMath>
                  </m:oMathPara>
                </a14:m>
                <a:endParaRPr lang="it-IT" sz="1100" dirty="0"/>
              </a:p>
            </p:txBody>
          </p:sp>
        </mc:Choice>
        <mc:Fallback xmlns="">
          <p:sp>
            <p:nvSpPr>
              <p:cNvPr id="65" name="CasellaDiTesto 64">
                <a:extLst>
                  <a:ext uri="{FF2B5EF4-FFF2-40B4-BE49-F238E27FC236}">
                    <a16:creationId xmlns:a16="http://schemas.microsoft.com/office/drawing/2014/main" id="{35434607-FD4D-4735-A5C5-35086B9AC6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66206">
                <a:off x="3641815" y="5652499"/>
                <a:ext cx="314748" cy="261610"/>
              </a:xfrm>
              <a:prstGeom prst="rect">
                <a:avLst/>
              </a:prstGeom>
              <a:blipFill>
                <a:blip r:embed="rId6"/>
                <a:stretch>
                  <a:fillRect b="-444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CasellaDiTesto 65">
                <a:extLst>
                  <a:ext uri="{FF2B5EF4-FFF2-40B4-BE49-F238E27FC236}">
                    <a16:creationId xmlns:a16="http://schemas.microsoft.com/office/drawing/2014/main" id="{F9BA4496-E72B-46A3-A22F-E769934E336E}"/>
                  </a:ext>
                </a:extLst>
              </p:cNvPr>
              <p:cNvSpPr txBox="1"/>
              <p:nvPr/>
            </p:nvSpPr>
            <p:spPr>
              <a:xfrm>
                <a:off x="2877819" y="4737146"/>
                <a:ext cx="35163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66" name="CasellaDiTesto 65">
                <a:extLst>
                  <a:ext uri="{FF2B5EF4-FFF2-40B4-BE49-F238E27FC236}">
                    <a16:creationId xmlns:a16="http://schemas.microsoft.com/office/drawing/2014/main" id="{F9BA4496-E72B-46A3-A22F-E769934E33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7819" y="4737146"/>
                <a:ext cx="351635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CasellaDiTesto 66">
                <a:extLst>
                  <a:ext uri="{FF2B5EF4-FFF2-40B4-BE49-F238E27FC236}">
                    <a16:creationId xmlns:a16="http://schemas.microsoft.com/office/drawing/2014/main" id="{136714F8-5FF7-4BE7-A33C-CECCBA3855AE}"/>
                  </a:ext>
                </a:extLst>
              </p:cNvPr>
              <p:cNvSpPr txBox="1"/>
              <p:nvPr/>
            </p:nvSpPr>
            <p:spPr>
              <a:xfrm>
                <a:off x="7320702" y="5562787"/>
                <a:ext cx="2013693" cy="6279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az-Cyrl-AZ" i="1" smtClean="0">
                          <a:latin typeface="Cambria Math" panose="02040503050406030204" pitchFamily="18" charset="0"/>
                        </a:rPr>
                        <m:t>ф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it-IT" b="0" i="0" smtClean="0">
                          <a:latin typeface="Cambria Math" panose="02040503050406030204" pitchFamily="18" charset="0"/>
                        </a:rPr>
                        <m:t>asin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⁡</m:t>
                      </m:r>
                      <m:d>
                        <m:dPr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it-IT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it-IT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p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p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sSup>
                                <m:sSup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p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p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67" name="CasellaDiTesto 66">
                <a:extLst>
                  <a:ext uri="{FF2B5EF4-FFF2-40B4-BE49-F238E27FC236}">
                    <a16:creationId xmlns:a16="http://schemas.microsoft.com/office/drawing/2014/main" id="{136714F8-5FF7-4BE7-A33C-CECCBA3855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0702" y="5562787"/>
                <a:ext cx="2013693" cy="62799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riangolo isoscele 14">
            <a:extLst>
              <a:ext uri="{FF2B5EF4-FFF2-40B4-BE49-F238E27FC236}">
                <a16:creationId xmlns:a16="http://schemas.microsoft.com/office/drawing/2014/main" id="{59BD5950-2F4F-44E0-96DD-4551E3A9E7BD}"/>
              </a:ext>
            </a:extLst>
          </p:cNvPr>
          <p:cNvSpPr/>
          <p:nvPr/>
        </p:nvSpPr>
        <p:spPr>
          <a:xfrm rot="20691263">
            <a:off x="3551009" y="4560135"/>
            <a:ext cx="218755" cy="399486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BED19832-0869-4C0D-A038-D011690FA8EC}"/>
                  </a:ext>
                </a:extLst>
              </p:cNvPr>
              <p:cNvSpPr txBox="1"/>
              <p:nvPr/>
            </p:nvSpPr>
            <p:spPr>
              <a:xfrm>
                <a:off x="2999323" y="1805386"/>
                <a:ext cx="5979586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dirty="0"/>
                  <a:t>The sensor </a:t>
                </a:r>
                <a:r>
                  <a:rPr lang="it-IT" dirty="0" err="1"/>
                  <a:t>is</a:t>
                </a:r>
                <a:r>
                  <a:rPr lang="it-IT" dirty="0"/>
                  <a:t> </a:t>
                </a:r>
                <a:r>
                  <a:rPr lang="it-IT" dirty="0" err="1"/>
                  <a:t>mounted</a:t>
                </a:r>
                <a:r>
                  <a:rPr lang="it-IT" dirty="0"/>
                  <a:t> to be </a:t>
                </a:r>
                <a:r>
                  <a:rPr lang="it-IT" dirty="0" err="1"/>
                  <a:t>parallel</a:t>
                </a:r>
                <a:r>
                  <a:rPr lang="it-IT" dirty="0"/>
                  <a:t> to the body of the robot.</a:t>
                </a:r>
              </a:p>
              <a:p>
                <a:r>
                  <a:rPr lang="it-IT" dirty="0" err="1"/>
                  <a:t>This</a:t>
                </a:r>
                <a:r>
                  <a:rPr lang="it-IT" dirty="0"/>
                  <a:t> leads to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  <m:r>
                      <a:rPr lang="az-Cyrl-AZ" i="1">
                        <a:latin typeface="Cambria Math" panose="02040503050406030204" pitchFamily="18" charset="0"/>
                      </a:rPr>
                      <m:t>ф</m:t>
                    </m:r>
                  </m:oMath>
                </a14:m>
                <a:endParaRPr lang="it-IT" dirty="0"/>
              </a:p>
            </p:txBody>
          </p:sp>
        </mc:Choice>
        <mc:Fallback xmlns="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BED19832-0869-4C0D-A038-D011690FA8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9323" y="1805386"/>
                <a:ext cx="5979586" cy="646331"/>
              </a:xfrm>
              <a:prstGeom prst="rect">
                <a:avLst/>
              </a:prstGeom>
              <a:blipFill>
                <a:blip r:embed="rId9"/>
                <a:stretch>
                  <a:fillRect l="-815" t="-4717" r="-102" b="-1415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CasellaDiTesto 32">
                <a:extLst>
                  <a:ext uri="{FF2B5EF4-FFF2-40B4-BE49-F238E27FC236}">
                    <a16:creationId xmlns:a16="http://schemas.microsoft.com/office/drawing/2014/main" id="{DA704793-DE97-4FB4-9549-D0221DB1FEF4}"/>
                  </a:ext>
                </a:extLst>
              </p:cNvPr>
              <p:cNvSpPr txBox="1"/>
              <p:nvPr/>
            </p:nvSpPr>
            <p:spPr>
              <a:xfrm>
                <a:off x="9378027" y="5701930"/>
                <a:ext cx="138932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</m:t>
                      </m:r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</m:t>
                      </m:r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∈[0,∞)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33" name="CasellaDiTesto 32">
                <a:extLst>
                  <a:ext uri="{FF2B5EF4-FFF2-40B4-BE49-F238E27FC236}">
                    <a16:creationId xmlns:a16="http://schemas.microsoft.com/office/drawing/2014/main" id="{DA704793-DE97-4FB4-9549-D0221DB1FE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78027" y="5701930"/>
                <a:ext cx="1389323" cy="369332"/>
              </a:xfrm>
              <a:prstGeom prst="rect">
                <a:avLst/>
              </a:prstGeom>
              <a:blipFill>
                <a:blip r:embed="rId10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272357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9066AA0-9994-4A9F-B15C-C0E6E30D2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Mahony </a:t>
            </a:r>
            <a:r>
              <a:rPr lang="it-IT" dirty="0" err="1"/>
              <a:t>Algorithm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90E43D6F-2FA9-4630-A45C-CB3F3CA395B2}"/>
                  </a:ext>
                </a:extLst>
              </p:cNvPr>
              <p:cNvSpPr txBox="1"/>
              <p:nvPr/>
            </p:nvSpPr>
            <p:spPr>
              <a:xfrm>
                <a:off x="1097280" y="2513887"/>
                <a:ext cx="126689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l-GR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̃"/>
                                  <m:ctrlPr>
                                    <a:rPr lang="el-GR" i="1" dirty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nor/>
                                    </m:rPr>
                                    <a:rPr lang="el-GR" dirty="0" smtClean="0"/>
                                    <m:t>ω</m:t>
                                  </m:r>
                                </m:e>
                              </m:acc>
                            </m:e>
                          </m:d>
                        </m:e>
                        <m:sub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r>
                        <a:rPr lang="it-IT" b="0" i="1" dirty="0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it-IT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l-GR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̃"/>
                                  <m:ctrlPr>
                                    <a:rPr lang="el-GR" i="1" dirty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nor/>
                                    </m:rPr>
                                    <a:rPr lang="it-IT" b="0" i="0" dirty="0" smtClean="0"/>
                                    <m:t>a</m:t>
                                  </m:r>
                                </m:e>
                              </m:acc>
                            </m:e>
                          </m:d>
                        </m:e>
                        <m:sub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90E43D6F-2FA9-4630-A45C-CB3F3CA395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280" y="2513887"/>
                <a:ext cx="1266895" cy="276999"/>
              </a:xfrm>
              <a:prstGeom prst="rect">
                <a:avLst/>
              </a:prstGeom>
              <a:blipFill>
                <a:blip r:embed="rId2"/>
                <a:stretch>
                  <a:fillRect t="-6522" b="-1521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ttangolo 4">
            <a:extLst>
              <a:ext uri="{FF2B5EF4-FFF2-40B4-BE49-F238E27FC236}">
                <a16:creationId xmlns:a16="http://schemas.microsoft.com/office/drawing/2014/main" id="{7D9408B1-F73E-4B3A-8BD3-AB80CFE753AD}"/>
              </a:ext>
            </a:extLst>
          </p:cNvPr>
          <p:cNvSpPr/>
          <p:nvPr/>
        </p:nvSpPr>
        <p:spPr>
          <a:xfrm>
            <a:off x="2711116" y="2312632"/>
            <a:ext cx="1811044" cy="11163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Mahony </a:t>
            </a:r>
          </a:p>
          <a:p>
            <a:pPr algn="ctr"/>
            <a:r>
              <a:rPr lang="it-IT" dirty="0"/>
              <a:t>Filter</a:t>
            </a:r>
          </a:p>
        </p:txBody>
      </p:sp>
      <p:cxnSp>
        <p:nvCxnSpPr>
          <p:cNvPr id="6" name="Connettore 2 5">
            <a:extLst>
              <a:ext uri="{FF2B5EF4-FFF2-40B4-BE49-F238E27FC236}">
                <a16:creationId xmlns:a16="http://schemas.microsoft.com/office/drawing/2014/main" id="{07FB9A8F-52C3-4243-8D42-1BE091F2A687}"/>
              </a:ext>
            </a:extLst>
          </p:cNvPr>
          <p:cNvCxnSpPr>
            <a:cxnSpLocks/>
          </p:cNvCxnSpPr>
          <p:nvPr/>
        </p:nvCxnSpPr>
        <p:spPr>
          <a:xfrm>
            <a:off x="1097280" y="2870816"/>
            <a:ext cx="161383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ttore 2 6">
            <a:extLst>
              <a:ext uri="{FF2B5EF4-FFF2-40B4-BE49-F238E27FC236}">
                <a16:creationId xmlns:a16="http://schemas.microsoft.com/office/drawing/2014/main" id="{A05C8961-CD2D-42AB-93C1-A06D260D4C52}"/>
              </a:ext>
            </a:extLst>
          </p:cNvPr>
          <p:cNvCxnSpPr>
            <a:cxnSpLocks/>
          </p:cNvCxnSpPr>
          <p:nvPr/>
        </p:nvCxnSpPr>
        <p:spPr>
          <a:xfrm>
            <a:off x="4522160" y="2870816"/>
            <a:ext cx="78777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ttangolo 12">
            <a:extLst>
              <a:ext uri="{FF2B5EF4-FFF2-40B4-BE49-F238E27FC236}">
                <a16:creationId xmlns:a16="http://schemas.microsoft.com/office/drawing/2014/main" id="{9739923A-06CD-4524-895F-C4C4F404044E}"/>
              </a:ext>
            </a:extLst>
          </p:cNvPr>
          <p:cNvSpPr/>
          <p:nvPr/>
        </p:nvSpPr>
        <p:spPr>
          <a:xfrm>
            <a:off x="5309937" y="2288218"/>
            <a:ext cx="1811044" cy="11163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Get</a:t>
            </a:r>
            <a:r>
              <a:rPr lang="it-IT" dirty="0"/>
              <a:t> Euler </a:t>
            </a:r>
            <a:r>
              <a:rPr lang="it-IT" dirty="0" err="1"/>
              <a:t>Angles</a:t>
            </a:r>
            <a:endParaRPr lang="it-IT" dirty="0"/>
          </a:p>
        </p:txBody>
      </p:sp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1C271E40-A5CB-4341-B93C-901D307FA623}"/>
              </a:ext>
            </a:extLst>
          </p:cNvPr>
          <p:cNvCxnSpPr>
            <a:cxnSpLocks/>
          </p:cNvCxnSpPr>
          <p:nvPr/>
        </p:nvCxnSpPr>
        <p:spPr>
          <a:xfrm>
            <a:off x="6126479" y="3390159"/>
            <a:ext cx="0" cy="49826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ttore 2 16">
            <a:extLst>
              <a:ext uri="{FF2B5EF4-FFF2-40B4-BE49-F238E27FC236}">
                <a16:creationId xmlns:a16="http://schemas.microsoft.com/office/drawing/2014/main" id="{C2E1BA7C-93AE-4115-BE09-2DBF0F680C4E}"/>
              </a:ext>
            </a:extLst>
          </p:cNvPr>
          <p:cNvCxnSpPr>
            <a:cxnSpLocks/>
          </p:cNvCxnSpPr>
          <p:nvPr/>
        </p:nvCxnSpPr>
        <p:spPr>
          <a:xfrm>
            <a:off x="6873737" y="4505857"/>
            <a:ext cx="70779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8E6264FA-D8B9-4EB6-94A0-A22A6020D8EE}"/>
              </a:ext>
            </a:extLst>
          </p:cNvPr>
          <p:cNvCxnSpPr>
            <a:cxnSpLocks/>
          </p:cNvCxnSpPr>
          <p:nvPr/>
        </p:nvCxnSpPr>
        <p:spPr>
          <a:xfrm flipH="1">
            <a:off x="4613753" y="4505857"/>
            <a:ext cx="73811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2E414EB7-B94E-45FE-9948-DC207FF4EF12}"/>
              </a:ext>
            </a:extLst>
          </p:cNvPr>
          <p:cNvSpPr txBox="1"/>
          <p:nvPr/>
        </p:nvSpPr>
        <p:spPr>
          <a:xfrm>
            <a:off x="4737196" y="4136525"/>
            <a:ext cx="491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yes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ttangolo 21">
                <a:extLst>
                  <a:ext uri="{FF2B5EF4-FFF2-40B4-BE49-F238E27FC236}">
                    <a16:creationId xmlns:a16="http://schemas.microsoft.com/office/drawing/2014/main" id="{164F41C2-8A30-46B3-A864-C1F1B4710A10}"/>
                  </a:ext>
                </a:extLst>
              </p:cNvPr>
              <p:cNvSpPr/>
              <p:nvPr/>
            </p:nvSpPr>
            <p:spPr>
              <a:xfrm>
                <a:off x="2802709" y="3987184"/>
                <a:ext cx="1811044" cy="111636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dirty="0"/>
                  <a:t>Mahony </a:t>
                </a:r>
              </a:p>
              <a:p>
                <a:pPr algn="ctr"/>
                <a:r>
                  <a:rPr lang="it-IT" dirty="0"/>
                  <a:t>+</a:t>
                </a:r>
              </a:p>
              <a:p>
                <a:pPr algn="ctr"/>
                <a:r>
                  <a:rPr lang="it-IT" dirty="0"/>
                  <a:t>Distance Sensor for </a:t>
                </a:r>
                <a14:m>
                  <m:oMath xmlns:m="http://schemas.openxmlformats.org/officeDocument/2006/math">
                    <m:r>
                      <a:rPr lang="az-Cyrl-AZ" i="1" smtClean="0">
                        <a:latin typeface="Cambria Math" panose="02040503050406030204" pitchFamily="18" charset="0"/>
                      </a:rPr>
                      <m:t>ф</m:t>
                    </m:r>
                  </m:oMath>
                </a14:m>
                <a:r>
                  <a:rPr lang="it-IT" dirty="0"/>
                  <a:t> </a:t>
                </a:r>
              </a:p>
            </p:txBody>
          </p:sp>
        </mc:Choice>
        <mc:Fallback xmlns="">
          <p:sp>
            <p:nvSpPr>
              <p:cNvPr id="22" name="Rettangolo 21">
                <a:extLst>
                  <a:ext uri="{FF2B5EF4-FFF2-40B4-BE49-F238E27FC236}">
                    <a16:creationId xmlns:a16="http://schemas.microsoft.com/office/drawing/2014/main" id="{164F41C2-8A30-46B3-A864-C1F1B4710A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2709" y="3987184"/>
                <a:ext cx="1811044" cy="1116368"/>
              </a:xfrm>
              <a:prstGeom prst="rect">
                <a:avLst/>
              </a:prstGeom>
              <a:blipFill>
                <a:blip r:embed="rId5"/>
                <a:stretch>
                  <a:fillRect t="-5376" r="-667" b="-1075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ettangolo 22">
            <a:extLst>
              <a:ext uri="{FF2B5EF4-FFF2-40B4-BE49-F238E27FC236}">
                <a16:creationId xmlns:a16="http://schemas.microsoft.com/office/drawing/2014/main" id="{54B3AE7C-5221-4410-A56A-209B006C7C2C}"/>
              </a:ext>
            </a:extLst>
          </p:cNvPr>
          <p:cNvSpPr/>
          <p:nvPr/>
        </p:nvSpPr>
        <p:spPr>
          <a:xfrm>
            <a:off x="7573248" y="3947673"/>
            <a:ext cx="1811044" cy="11163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Mahony </a:t>
            </a: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5AF73208-CFB6-4EA0-8FED-336018022521}"/>
              </a:ext>
            </a:extLst>
          </p:cNvPr>
          <p:cNvSpPr txBox="1"/>
          <p:nvPr/>
        </p:nvSpPr>
        <p:spPr>
          <a:xfrm>
            <a:off x="6996726" y="4084253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no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asellaDiTesto 17">
                <a:extLst>
                  <a:ext uri="{FF2B5EF4-FFF2-40B4-BE49-F238E27FC236}">
                    <a16:creationId xmlns:a16="http://schemas.microsoft.com/office/drawing/2014/main" id="{21AADE40-ABD0-4237-AC28-B52ECD712042}"/>
                  </a:ext>
                </a:extLst>
              </p:cNvPr>
              <p:cNvSpPr txBox="1"/>
              <p:nvPr/>
            </p:nvSpPr>
            <p:spPr>
              <a:xfrm>
                <a:off x="4714871" y="2485420"/>
                <a:ext cx="402354" cy="2844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it-IT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acc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𝑆𝐶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8" name="CasellaDiTesto 17">
                <a:extLst>
                  <a:ext uri="{FF2B5EF4-FFF2-40B4-BE49-F238E27FC236}">
                    <a16:creationId xmlns:a16="http://schemas.microsoft.com/office/drawing/2014/main" id="{21AADE40-ABD0-4237-AC28-B52ECD7120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4871" y="2485420"/>
                <a:ext cx="402354" cy="284437"/>
              </a:xfrm>
              <a:prstGeom prst="rect">
                <a:avLst/>
              </a:prstGeom>
              <a:blipFill>
                <a:blip r:embed="rId6"/>
                <a:stretch>
                  <a:fillRect l="-12121" t="-19565" r="-33333" b="-1739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ombo 11">
                <a:extLst>
                  <a:ext uri="{FF2B5EF4-FFF2-40B4-BE49-F238E27FC236}">
                    <a16:creationId xmlns:a16="http://schemas.microsoft.com/office/drawing/2014/main" id="{6D360E57-55FD-4300-9A63-AAB71696DB8F}"/>
                  </a:ext>
                </a:extLst>
              </p:cNvPr>
              <p:cNvSpPr/>
              <p:nvPr/>
            </p:nvSpPr>
            <p:spPr>
              <a:xfrm>
                <a:off x="5243741" y="3893298"/>
                <a:ext cx="1784148" cy="1225119"/>
              </a:xfrm>
              <a:prstGeom prst="diamon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it-IT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acc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2" name="Rombo 11">
                <a:extLst>
                  <a:ext uri="{FF2B5EF4-FFF2-40B4-BE49-F238E27FC236}">
                    <a16:creationId xmlns:a16="http://schemas.microsoft.com/office/drawing/2014/main" id="{6D360E57-55FD-4300-9A63-AAB71696DB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3741" y="3893298"/>
                <a:ext cx="1784148" cy="1225119"/>
              </a:xfrm>
              <a:prstGeom prst="diamond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913780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B12A6E1-094D-4C3D-B20C-14F07640B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Mahony </a:t>
            </a:r>
            <a:r>
              <a:rPr lang="it-IT" dirty="0" err="1"/>
              <a:t>Algorithm</a:t>
            </a:r>
            <a:r>
              <a:rPr lang="it-IT" dirty="0"/>
              <a:t> - </a:t>
            </a:r>
            <a:r>
              <a:rPr lang="it-IT" dirty="0" err="1"/>
              <a:t>Angles</a:t>
            </a:r>
            <a:r>
              <a:rPr lang="it-IT" dirty="0"/>
              <a:t> </a:t>
            </a:r>
            <a:r>
              <a:rPr lang="it-IT" dirty="0" err="1"/>
              <a:t>Results</a:t>
            </a:r>
            <a:endParaRPr lang="it-IT" dirty="0"/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3D70FE2B-A97D-42A4-8742-AB5FB93187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9986" t="2551" r="8112" b="4459"/>
          <a:stretch/>
        </p:blipFill>
        <p:spPr>
          <a:xfrm>
            <a:off x="0" y="1838036"/>
            <a:ext cx="7752928" cy="4414982"/>
          </a:xfrm>
        </p:spPr>
      </p:pic>
      <p:pic>
        <p:nvPicPr>
          <p:cNvPr id="6" name="Registrazione schermo 5">
            <a:hlinkClick r:id="" action="ppaction://media"/>
            <a:extLst>
              <a:ext uri="{FF2B5EF4-FFF2-40B4-BE49-F238E27FC236}">
                <a16:creationId xmlns:a16="http://schemas.microsoft.com/office/drawing/2014/main" id="{6495DFD8-1610-44B2-8DB9-00551D8DC09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758905" y="3858937"/>
            <a:ext cx="4433096" cy="2018136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542D2D77-2592-4F86-ACE9-15480A8F0C2C}"/>
              </a:ext>
            </a:extLst>
          </p:cNvPr>
          <p:cNvSpPr txBox="1"/>
          <p:nvPr/>
        </p:nvSpPr>
        <p:spPr>
          <a:xfrm>
            <a:off x="9353725" y="2130804"/>
            <a:ext cx="21575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i="1" dirty="0" err="1"/>
              <a:t>Without</a:t>
            </a:r>
            <a:r>
              <a:rPr lang="it-IT" sz="1600" i="1" dirty="0"/>
              <a:t> </a:t>
            </a:r>
            <a:r>
              <a:rPr lang="it-IT" sz="1600" i="1" dirty="0" err="1"/>
              <a:t>magnetometer</a:t>
            </a:r>
            <a:endParaRPr lang="it-IT" sz="1600" i="1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9576D90A-7FE0-42E3-AB7E-5919A307BB73}"/>
              </a:ext>
            </a:extLst>
          </p:cNvPr>
          <p:cNvSpPr txBox="1"/>
          <p:nvPr/>
        </p:nvSpPr>
        <p:spPr>
          <a:xfrm>
            <a:off x="11249637" y="5788699"/>
            <a:ext cx="7745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100" dirty="0"/>
              <a:t>Speed x10</a:t>
            </a:r>
          </a:p>
        </p:txBody>
      </p:sp>
    </p:spTree>
    <p:extLst>
      <p:ext uri="{BB962C8B-B14F-4D97-AF65-F5344CB8AC3E}">
        <p14:creationId xmlns:p14="http://schemas.microsoft.com/office/powerpoint/2010/main" val="35791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45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C95BD5B-3799-4807-ABA8-A338C7ABB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Simulink</a:t>
            </a:r>
            <a:r>
              <a:rPr lang="it-IT" dirty="0"/>
              <a:t> System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BB9A4A0E-940E-49A1-8D52-EAACC7CA0C6B}"/>
              </a:ext>
            </a:extLst>
          </p:cNvPr>
          <p:cNvSpPr/>
          <p:nvPr/>
        </p:nvSpPr>
        <p:spPr>
          <a:xfrm>
            <a:off x="1580223" y="2365894"/>
            <a:ext cx="1811044" cy="11163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Controller</a:t>
            </a: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8F5F6612-D24F-4846-B60A-74314FE2F2AA}"/>
              </a:ext>
            </a:extLst>
          </p:cNvPr>
          <p:cNvSpPr/>
          <p:nvPr/>
        </p:nvSpPr>
        <p:spPr>
          <a:xfrm>
            <a:off x="7883369" y="2365894"/>
            <a:ext cx="1811044" cy="11163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Sensors</a:t>
            </a:r>
            <a:endParaRPr lang="it-IT" dirty="0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687241A9-A18A-4323-8A0B-F0D2A23C1466}"/>
              </a:ext>
            </a:extLst>
          </p:cNvPr>
          <p:cNvSpPr/>
          <p:nvPr/>
        </p:nvSpPr>
        <p:spPr>
          <a:xfrm>
            <a:off x="4731796" y="2365894"/>
            <a:ext cx="1811044" cy="111636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Model</a:t>
            </a:r>
          </a:p>
        </p:txBody>
      </p:sp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7A75DF71-D099-48D8-A981-68BE4042F89B}"/>
              </a:ext>
            </a:extLst>
          </p:cNvPr>
          <p:cNvCxnSpPr>
            <a:cxnSpLocks/>
          </p:cNvCxnSpPr>
          <p:nvPr/>
        </p:nvCxnSpPr>
        <p:spPr>
          <a:xfrm>
            <a:off x="3391267" y="2924078"/>
            <a:ext cx="134052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DC81C129-CF89-4827-8C00-253290853382}"/>
              </a:ext>
            </a:extLst>
          </p:cNvPr>
          <p:cNvCxnSpPr>
            <a:cxnSpLocks/>
          </p:cNvCxnSpPr>
          <p:nvPr/>
        </p:nvCxnSpPr>
        <p:spPr>
          <a:xfrm>
            <a:off x="6547281" y="2924078"/>
            <a:ext cx="134052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ttore diritto 16">
            <a:extLst>
              <a:ext uri="{FF2B5EF4-FFF2-40B4-BE49-F238E27FC236}">
                <a16:creationId xmlns:a16="http://schemas.microsoft.com/office/drawing/2014/main" id="{53185FE0-239B-42C5-A04C-68E95969AC1E}"/>
              </a:ext>
            </a:extLst>
          </p:cNvPr>
          <p:cNvCxnSpPr/>
          <p:nvPr/>
        </p:nvCxnSpPr>
        <p:spPr>
          <a:xfrm>
            <a:off x="9694413" y="2924078"/>
            <a:ext cx="84338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ttore diritto 17">
            <a:extLst>
              <a:ext uri="{FF2B5EF4-FFF2-40B4-BE49-F238E27FC236}">
                <a16:creationId xmlns:a16="http://schemas.microsoft.com/office/drawing/2014/main" id="{BE6103D9-1B73-474E-948C-01F24873022F}"/>
              </a:ext>
            </a:extLst>
          </p:cNvPr>
          <p:cNvCxnSpPr>
            <a:cxnSpLocks/>
          </p:cNvCxnSpPr>
          <p:nvPr/>
        </p:nvCxnSpPr>
        <p:spPr>
          <a:xfrm flipV="1">
            <a:off x="10520038" y="2915200"/>
            <a:ext cx="8878" cy="139083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ttore 2 26">
            <a:extLst>
              <a:ext uri="{FF2B5EF4-FFF2-40B4-BE49-F238E27FC236}">
                <a16:creationId xmlns:a16="http://schemas.microsoft.com/office/drawing/2014/main" id="{A1B0C8D9-70F0-4475-BE53-356BB793EDD6}"/>
              </a:ext>
            </a:extLst>
          </p:cNvPr>
          <p:cNvCxnSpPr>
            <a:cxnSpLocks/>
          </p:cNvCxnSpPr>
          <p:nvPr/>
        </p:nvCxnSpPr>
        <p:spPr>
          <a:xfrm flipV="1">
            <a:off x="2474667" y="3482262"/>
            <a:ext cx="0" cy="82377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ttore 2 38">
            <a:extLst>
              <a:ext uri="{FF2B5EF4-FFF2-40B4-BE49-F238E27FC236}">
                <a16:creationId xmlns:a16="http://schemas.microsoft.com/office/drawing/2014/main" id="{6E5C68EA-534F-4FBA-B5CA-F5136F0E8F53}"/>
              </a:ext>
            </a:extLst>
          </p:cNvPr>
          <p:cNvCxnSpPr>
            <a:cxnSpLocks/>
          </p:cNvCxnSpPr>
          <p:nvPr/>
        </p:nvCxnSpPr>
        <p:spPr>
          <a:xfrm>
            <a:off x="479394" y="2911131"/>
            <a:ext cx="110082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ttangolo 50">
            <a:extLst>
              <a:ext uri="{FF2B5EF4-FFF2-40B4-BE49-F238E27FC236}">
                <a16:creationId xmlns:a16="http://schemas.microsoft.com/office/drawing/2014/main" id="{B2527804-8921-4075-849D-2F45A9449595}"/>
              </a:ext>
            </a:extLst>
          </p:cNvPr>
          <p:cNvSpPr/>
          <p:nvPr/>
        </p:nvSpPr>
        <p:spPr>
          <a:xfrm>
            <a:off x="4755788" y="3747853"/>
            <a:ext cx="1811044" cy="11163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Estimator</a:t>
            </a:r>
          </a:p>
        </p:txBody>
      </p:sp>
      <p:cxnSp>
        <p:nvCxnSpPr>
          <p:cNvPr id="54" name="Connettore 2 53">
            <a:extLst>
              <a:ext uri="{FF2B5EF4-FFF2-40B4-BE49-F238E27FC236}">
                <a16:creationId xmlns:a16="http://schemas.microsoft.com/office/drawing/2014/main" id="{D244519B-F77C-4247-9668-780716855EF6}"/>
              </a:ext>
            </a:extLst>
          </p:cNvPr>
          <p:cNvCxnSpPr>
            <a:cxnSpLocks/>
          </p:cNvCxnSpPr>
          <p:nvPr/>
        </p:nvCxnSpPr>
        <p:spPr>
          <a:xfrm flipH="1">
            <a:off x="6575221" y="4281328"/>
            <a:ext cx="3953695" cy="2470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ttore diritto 57">
            <a:extLst>
              <a:ext uri="{FF2B5EF4-FFF2-40B4-BE49-F238E27FC236}">
                <a16:creationId xmlns:a16="http://schemas.microsoft.com/office/drawing/2014/main" id="{81094BA8-9300-4807-B5BC-4AD414CA3E0B}"/>
              </a:ext>
            </a:extLst>
          </p:cNvPr>
          <p:cNvCxnSpPr>
            <a:cxnSpLocks/>
          </p:cNvCxnSpPr>
          <p:nvPr/>
        </p:nvCxnSpPr>
        <p:spPr>
          <a:xfrm flipH="1">
            <a:off x="2457889" y="4306037"/>
            <a:ext cx="228063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58431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B12A6E1-094D-4C3D-B20C-14F07640B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Mahony </a:t>
            </a:r>
            <a:r>
              <a:rPr lang="it-IT" dirty="0" err="1"/>
              <a:t>Algorithm</a:t>
            </a:r>
            <a:r>
              <a:rPr lang="it-IT" dirty="0"/>
              <a:t> - </a:t>
            </a:r>
            <a:r>
              <a:rPr lang="it-IT" dirty="0" err="1"/>
              <a:t>Angles</a:t>
            </a:r>
            <a:r>
              <a:rPr lang="it-IT" dirty="0"/>
              <a:t> </a:t>
            </a:r>
            <a:r>
              <a:rPr lang="it-IT" dirty="0" err="1"/>
              <a:t>Results</a:t>
            </a:r>
            <a:endParaRPr lang="it-IT" dirty="0"/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3D70FE2B-A97D-42A4-8742-AB5FB93187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0" b="1150"/>
          <a:stretch/>
        </p:blipFill>
        <p:spPr>
          <a:xfrm>
            <a:off x="0" y="1838036"/>
            <a:ext cx="7752928" cy="4414982"/>
          </a:xfrm>
        </p:spPr>
      </p:pic>
      <p:pic>
        <p:nvPicPr>
          <p:cNvPr id="6" name="Registrazione schermo 5">
            <a:hlinkClick r:id="" action="ppaction://media"/>
            <a:extLst>
              <a:ext uri="{FF2B5EF4-FFF2-40B4-BE49-F238E27FC236}">
                <a16:creationId xmlns:a16="http://schemas.microsoft.com/office/drawing/2014/main" id="{6495DFD8-1610-44B2-8DB9-00551D8DC09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758905" y="3858937"/>
            <a:ext cx="4433096" cy="2018136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542D2D77-2592-4F86-ACE9-15480A8F0C2C}"/>
              </a:ext>
            </a:extLst>
          </p:cNvPr>
          <p:cNvSpPr txBox="1"/>
          <p:nvPr/>
        </p:nvSpPr>
        <p:spPr>
          <a:xfrm>
            <a:off x="9353725" y="2130804"/>
            <a:ext cx="18769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i="1" dirty="0"/>
              <a:t>With </a:t>
            </a:r>
            <a:r>
              <a:rPr lang="it-IT" sz="1600" i="1" dirty="0" err="1"/>
              <a:t>magnetometer</a:t>
            </a:r>
            <a:endParaRPr lang="it-IT" sz="1600" i="1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9576D90A-7FE0-42E3-AB7E-5919A307BB73}"/>
              </a:ext>
            </a:extLst>
          </p:cNvPr>
          <p:cNvSpPr txBox="1"/>
          <p:nvPr/>
        </p:nvSpPr>
        <p:spPr>
          <a:xfrm>
            <a:off x="11249637" y="5788699"/>
            <a:ext cx="7745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100" dirty="0"/>
              <a:t>Speed x10</a:t>
            </a:r>
          </a:p>
        </p:txBody>
      </p:sp>
    </p:spTree>
    <p:extLst>
      <p:ext uri="{BB962C8B-B14F-4D97-AF65-F5344CB8AC3E}">
        <p14:creationId xmlns:p14="http://schemas.microsoft.com/office/powerpoint/2010/main" val="3805507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45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B12A6E1-094D-4C3D-B20C-14F07640B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Mahony </a:t>
            </a:r>
            <a:r>
              <a:rPr lang="it-IT" dirty="0" err="1"/>
              <a:t>Algorithm</a:t>
            </a:r>
            <a:r>
              <a:rPr lang="it-IT" dirty="0"/>
              <a:t> - </a:t>
            </a:r>
            <a:r>
              <a:rPr lang="it-IT" dirty="0" err="1"/>
              <a:t>Angles</a:t>
            </a:r>
            <a:r>
              <a:rPr lang="it-IT" dirty="0"/>
              <a:t> </a:t>
            </a:r>
            <a:r>
              <a:rPr lang="it-IT" dirty="0" err="1"/>
              <a:t>Errors</a:t>
            </a:r>
            <a:endParaRPr lang="it-IT" dirty="0"/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3D70FE2B-A97D-42A4-8742-AB5FB93187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5962" r="5962"/>
          <a:stretch/>
        </p:blipFill>
        <p:spPr>
          <a:xfrm>
            <a:off x="-162061" y="1737360"/>
            <a:ext cx="7997724" cy="4579550"/>
          </a:xfrm>
        </p:spPr>
      </p:pic>
      <p:pic>
        <p:nvPicPr>
          <p:cNvPr id="6" name="Registrazione schermo 5">
            <a:hlinkClick r:id="" action="ppaction://media"/>
            <a:extLst>
              <a:ext uri="{FF2B5EF4-FFF2-40B4-BE49-F238E27FC236}">
                <a16:creationId xmlns:a16="http://schemas.microsoft.com/office/drawing/2014/main" id="{6495DFD8-1610-44B2-8DB9-00551D8DC09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758905" y="3858937"/>
            <a:ext cx="4433096" cy="2018136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33B3B7CC-B196-490A-9A1E-D13E683090EF}"/>
              </a:ext>
            </a:extLst>
          </p:cNvPr>
          <p:cNvSpPr txBox="1"/>
          <p:nvPr/>
        </p:nvSpPr>
        <p:spPr>
          <a:xfrm>
            <a:off x="11249637" y="5788699"/>
            <a:ext cx="7745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100" dirty="0"/>
              <a:t>Speed x10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DC41426E-C7BF-45D1-B82D-C76E4BC98BF2}"/>
              </a:ext>
            </a:extLst>
          </p:cNvPr>
          <p:cNvSpPr txBox="1"/>
          <p:nvPr/>
        </p:nvSpPr>
        <p:spPr>
          <a:xfrm>
            <a:off x="9353725" y="2130804"/>
            <a:ext cx="21575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i="1" dirty="0" err="1"/>
              <a:t>Without</a:t>
            </a:r>
            <a:r>
              <a:rPr lang="it-IT" sz="1600" i="1" dirty="0"/>
              <a:t> </a:t>
            </a:r>
            <a:r>
              <a:rPr lang="it-IT" sz="1600" i="1" dirty="0" err="1"/>
              <a:t>magnetometer</a:t>
            </a:r>
            <a:endParaRPr lang="it-IT" sz="1600" i="1" dirty="0"/>
          </a:p>
        </p:txBody>
      </p:sp>
    </p:spTree>
    <p:extLst>
      <p:ext uri="{BB962C8B-B14F-4D97-AF65-F5344CB8AC3E}">
        <p14:creationId xmlns:p14="http://schemas.microsoft.com/office/powerpoint/2010/main" val="2572800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45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B12A6E1-094D-4C3D-B20C-14F07640B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Mahony </a:t>
            </a:r>
            <a:r>
              <a:rPr lang="it-IT" dirty="0" err="1"/>
              <a:t>Algorithm</a:t>
            </a:r>
            <a:r>
              <a:rPr lang="it-IT" dirty="0"/>
              <a:t> - </a:t>
            </a:r>
            <a:r>
              <a:rPr lang="it-IT" dirty="0" err="1"/>
              <a:t>Angles</a:t>
            </a:r>
            <a:r>
              <a:rPr lang="it-IT" dirty="0"/>
              <a:t> </a:t>
            </a:r>
            <a:r>
              <a:rPr lang="it-IT" dirty="0" err="1"/>
              <a:t>Errors</a:t>
            </a:r>
            <a:endParaRPr lang="it-IT" dirty="0"/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3D70FE2B-A97D-42A4-8742-AB5FB93187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7" b="1757"/>
          <a:stretch/>
        </p:blipFill>
        <p:spPr>
          <a:xfrm>
            <a:off x="0" y="1821258"/>
            <a:ext cx="7752928" cy="4378206"/>
          </a:xfrm>
        </p:spPr>
      </p:pic>
      <p:pic>
        <p:nvPicPr>
          <p:cNvPr id="6" name="Registrazione schermo 5">
            <a:hlinkClick r:id="" action="ppaction://media"/>
            <a:extLst>
              <a:ext uri="{FF2B5EF4-FFF2-40B4-BE49-F238E27FC236}">
                <a16:creationId xmlns:a16="http://schemas.microsoft.com/office/drawing/2014/main" id="{6495DFD8-1610-44B2-8DB9-00551D8DC09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758905" y="3858937"/>
            <a:ext cx="4433096" cy="2018136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33B3B7CC-B196-490A-9A1E-D13E683090EF}"/>
              </a:ext>
            </a:extLst>
          </p:cNvPr>
          <p:cNvSpPr txBox="1"/>
          <p:nvPr/>
        </p:nvSpPr>
        <p:spPr>
          <a:xfrm>
            <a:off x="11249637" y="5788699"/>
            <a:ext cx="7745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100" dirty="0"/>
              <a:t>Speed x10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36526D9E-73D0-4BBC-91F9-BB2AA74C3F73}"/>
              </a:ext>
            </a:extLst>
          </p:cNvPr>
          <p:cNvSpPr txBox="1"/>
          <p:nvPr/>
        </p:nvSpPr>
        <p:spPr>
          <a:xfrm>
            <a:off x="9353725" y="2130804"/>
            <a:ext cx="18769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i="1" dirty="0"/>
              <a:t>With </a:t>
            </a:r>
            <a:r>
              <a:rPr lang="it-IT" sz="1600" i="1" dirty="0" err="1"/>
              <a:t>magnetometer</a:t>
            </a:r>
            <a:endParaRPr lang="it-IT" sz="1600" i="1" dirty="0"/>
          </a:p>
        </p:txBody>
      </p:sp>
    </p:spTree>
    <p:extLst>
      <p:ext uri="{BB962C8B-B14F-4D97-AF65-F5344CB8AC3E}">
        <p14:creationId xmlns:p14="http://schemas.microsoft.com/office/powerpoint/2010/main" val="1865157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45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77CAF44-DE95-4A6D-BC56-27514CF448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Angles</a:t>
            </a:r>
            <a:r>
              <a:rPr lang="it-IT" dirty="0"/>
              <a:t> Rates</a:t>
            </a:r>
          </a:p>
        </p:txBody>
      </p:sp>
      <p:cxnSp>
        <p:nvCxnSpPr>
          <p:cNvPr id="7" name="Connettore 2 6">
            <a:extLst>
              <a:ext uri="{FF2B5EF4-FFF2-40B4-BE49-F238E27FC236}">
                <a16:creationId xmlns:a16="http://schemas.microsoft.com/office/drawing/2014/main" id="{240D05F0-6C6E-470E-ADD8-DF82DFA1C538}"/>
              </a:ext>
            </a:extLst>
          </p:cNvPr>
          <p:cNvCxnSpPr>
            <a:cxnSpLocks/>
          </p:cNvCxnSpPr>
          <p:nvPr/>
        </p:nvCxnSpPr>
        <p:spPr>
          <a:xfrm flipH="1">
            <a:off x="4310628" y="4835539"/>
            <a:ext cx="23671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BFD8A223-D0EA-4EA4-A851-83935C7705AC}"/>
                  </a:ext>
                </a:extLst>
              </p:cNvPr>
              <p:cNvSpPr txBox="1"/>
              <p:nvPr/>
            </p:nvSpPr>
            <p:spPr>
              <a:xfrm>
                <a:off x="6746364" y="4554051"/>
                <a:ext cx="1050416" cy="5629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az-Cyrl-AZ" i="1">
                              <a:latin typeface="Cambria Math" panose="02040503050406030204" pitchFamily="18" charset="0"/>
                            </a:rPr>
                            <m:t>ф</m:t>
                          </m:r>
                        </m:e>
                      </m:acc>
                      <m:r>
                        <a:rPr lang="az-Cyrl-AZ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≠±</m:t>
                      </m:r>
                      <m:f>
                        <m:fPr>
                          <m:ctrlPr>
                            <a:rPr lang="az-Cyrl-AZ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az-Cyrl-AZ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BFD8A223-D0EA-4EA4-A851-83935C7705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6364" y="4554051"/>
                <a:ext cx="1050416" cy="5629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E56FCFAB-AA25-49DF-8848-993A2444A778}"/>
                  </a:ext>
                </a:extLst>
              </p:cNvPr>
              <p:cNvSpPr txBox="1"/>
              <p:nvPr/>
            </p:nvSpPr>
            <p:spPr>
              <a:xfrm>
                <a:off x="1097280" y="1944168"/>
                <a:ext cx="5100444" cy="423981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it-IT" dirty="0"/>
                  <a:t>Remembering </a:t>
                </a:r>
                <a:r>
                  <a:rPr lang="it-IT" dirty="0" err="1"/>
                  <a:t>that</a:t>
                </a:r>
                <a:endParaRPr lang="it-IT" dirty="0"/>
              </a:p>
              <a:p>
                <a:endParaRPr lang="it-IT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l-GR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̃"/>
                                  <m:ctrlPr>
                                    <a:rPr lang="el-GR" i="1" dirty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nor/>
                                    </m:rPr>
                                    <a:rPr lang="el-GR" dirty="0"/>
                                    <m:t>ω</m:t>
                                  </m:r>
                                </m:e>
                              </m:acc>
                            </m:e>
                          </m:d>
                        </m:e>
                        <m:sub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r>
                        <a:rPr lang="it-IT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it-IT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it-IT" i="1" dirty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acc>
                                <m:accPr>
                                  <m:chr m:val="̇"/>
                                  <m:ctrlPr>
                                    <a:rPr lang="it-IT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az-Cyrl-AZ" i="1">
                                      <a:latin typeface="Cambria Math" panose="02040503050406030204" pitchFamily="18" charset="0"/>
                                    </a:rPr>
                                    <m:t>ф</m:t>
                                  </m:r>
                                </m:e>
                              </m:acc>
                              <m:r>
                                <a:rPr lang="it-IT" b="0" i="1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it-IT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  <m:r>
                        <a:rPr lang="it-IT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𝐶𝐼</m:t>
                          </m:r>
                        </m:sub>
                      </m:sSub>
                      <m:d>
                        <m:dPr>
                          <m:ctrlPr>
                            <a:rPr lang="it-IT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it-IT" i="1" dirty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it-IT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it-IT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acc>
                                <m:accPr>
                                  <m:chr m:val="̇"/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az-Cyrl-AZ" i="1">
                                      <a:latin typeface="Cambria Math" panose="02040503050406030204" pitchFamily="18" charset="0"/>
                                    </a:rPr>
                                    <m:t>Ѳ</m:t>
                                  </m:r>
                                </m:e>
                              </m:acc>
                            </m:e>
                          </m:eqArr>
                        </m:e>
                      </m:d>
                      <m:r>
                        <a:rPr lang="it-IT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  <m:r>
                        <a:rPr lang="it-IT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it-IT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it-IT" i="1" dirty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acc>
                                <m:accPr>
                                  <m:chr m:val="̇"/>
                                  <m:ctrlP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az-Cyrl-AZ" i="1">
                                      <a:latin typeface="Cambria Math" panose="02040503050406030204" pitchFamily="18" charset="0"/>
                                    </a:rPr>
                                    <m:t>ф</m:t>
                                  </m:r>
                                </m:e>
                              </m:acc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func>
                                <m:funcPr>
                                  <m:ctrlPr>
                                    <a:rPr lang="it-IT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it-IT" b="0" i="0" dirty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it-IT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az-Cyrl-AZ" i="1">
                                          <a:latin typeface="Cambria Math" panose="02040503050406030204" pitchFamily="18" charset="0"/>
                                        </a:rPr>
                                        <m:t>ф</m:t>
                                      </m:r>
                                    </m:e>
                                  </m:d>
                                </m:e>
                              </m:func>
                              <m:acc>
                                <m:accPr>
                                  <m:chr m:val="̇"/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az-Cyrl-AZ" i="1">
                                      <a:latin typeface="Cambria Math" panose="02040503050406030204" pitchFamily="18" charset="0"/>
                                    </a:rPr>
                                    <m:t>Ѳ</m:t>
                                  </m:r>
                                </m:e>
                              </m:acc>
                            </m:e>
                            <m:e>
                              <m:func>
                                <m:funcPr>
                                  <m:ctrlPr>
                                    <a:rPr lang="it-IT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it-IT" b="0" i="0" dirty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it-IT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az-Cyrl-AZ" i="1">
                                          <a:latin typeface="Cambria Math" panose="02040503050406030204" pitchFamily="18" charset="0"/>
                                        </a:rPr>
                                        <m:t>ф</m:t>
                                      </m:r>
                                    </m:e>
                                  </m:d>
                                </m:e>
                              </m:func>
                              <m:acc>
                                <m:accPr>
                                  <m:chr m:val="̇"/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az-Cyrl-AZ" i="1">
                                      <a:latin typeface="Cambria Math" panose="02040503050406030204" pitchFamily="18" charset="0"/>
                                    </a:rPr>
                                    <m:t>Ѳ</m:t>
                                  </m:r>
                                </m:e>
                              </m:acc>
                            </m:e>
                          </m:eqArr>
                        </m:e>
                      </m:d>
                      <m:r>
                        <a:rPr lang="it-IT" i="1" dirty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 dirty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it-IT" i="1" dirty="0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</m:oMath>
                  </m:oMathPara>
                </a14:m>
                <a:endParaRPr lang="it-IT" b="1" dirty="0"/>
              </a:p>
              <a:p>
                <a:endParaRPr lang="it-IT" dirty="0"/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acc>
                          <m:accPr>
                            <m:chr m:val="̇"/>
                            <m:ctrlPr>
                              <a:rPr lang="it-IT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az-Cyrl-AZ" b="0" i="1" smtClean="0">
                                <a:latin typeface="Cambria Math" panose="02040503050406030204" pitchFamily="18" charset="0"/>
                              </a:rPr>
                              <m:t>Ѳ</m:t>
                            </m:r>
                          </m:e>
                        </m:acc>
                      </m:e>
                    </m:acc>
                    <m:r>
                      <a:rPr lang="it-IT" b="0" i="1" smtClean="0">
                        <a:latin typeface="Cambria Math" panose="02040503050406030204" pitchFamily="18" charset="0"/>
                      </a:rPr>
                      <m:t>,</m:t>
                    </m:r>
                    <m:acc>
                      <m:accPr>
                        <m:chr m:val="̂"/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acc>
                          <m:accPr>
                            <m:chr m:val="̇"/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az-Cyrl-AZ" b="0" i="1" smtClean="0">
                                <a:latin typeface="Cambria Math" panose="02040503050406030204" pitchFamily="18" charset="0"/>
                              </a:rPr>
                              <m:t>ф</m:t>
                            </m:r>
                          </m:e>
                        </m:acc>
                      </m:e>
                    </m:acc>
                  </m:oMath>
                </a14:m>
                <a:r>
                  <a:rPr lang="it-IT" dirty="0"/>
                  <a:t> are </a:t>
                </a:r>
                <a:r>
                  <a:rPr lang="it-IT" dirty="0" err="1"/>
                  <a:t>computed</a:t>
                </a:r>
                <a:r>
                  <a:rPr lang="it-IT" dirty="0"/>
                  <a:t> </a:t>
                </a:r>
                <a:r>
                  <a:rPr lang="it-IT" dirty="0" err="1"/>
                  <a:t>as</a:t>
                </a:r>
                <a:endParaRPr lang="it-IT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acc>
                            <m:accPr>
                              <m:chr m:val="̇"/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az-Cyrl-AZ" i="1">
                                  <a:latin typeface="Cambria Math" panose="02040503050406030204" pitchFamily="18" charset="0"/>
                                </a:rPr>
                                <m:t>Ѳ</m:t>
                              </m:r>
                            </m:e>
                          </m:acc>
                        </m:e>
                      </m:acc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̃"/>
                                  <m:ctrlPr>
                                    <a:rPr lang="el-GR" i="1" dirty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nor/>
                                    </m:rPr>
                                    <a:rPr lang="el-GR" dirty="0"/>
                                    <m:t>ω</m:t>
                                  </m:r>
                                </m:e>
                              </m:acc>
                            </m:e>
                            <m:sub>
                              <m:r>
                                <a:rPr lang="it-IT" b="0" i="1" dirty="0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num>
                        <m:den>
                          <m:r>
                            <m:rPr>
                              <m:sty m:val="p"/>
                            </m:rPr>
                            <a:rPr lang="it-IT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acc>
                            <m:accPr>
                              <m:chr m:val="̂"/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az-Cyrl-AZ" i="1">
                                  <a:latin typeface="Cambria Math" panose="02040503050406030204" pitchFamily="18" charset="0"/>
                                </a:rPr>
                                <m:t>ф</m:t>
                              </m:r>
                            </m:e>
                          </m:acc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it-IT" b="0" dirty="0"/>
              </a:p>
              <a:p>
                <a:pPr>
                  <a:lnSpc>
                    <a:spcPct val="2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acc>
                            <m:accPr>
                              <m:chr m:val="̇"/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az-Cyrl-AZ" i="1">
                                  <a:latin typeface="Cambria Math" panose="02040503050406030204" pitchFamily="18" charset="0"/>
                                </a:rPr>
                                <m:t>ф</m:t>
                              </m:r>
                            </m:e>
                          </m:acc>
                        </m:e>
                      </m:acc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l-GR" i="1" dirty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nor/>
                                </m:rPr>
                                <a:rPr lang="el-GR" dirty="0"/>
                                <m:t>ω</m:t>
                              </m:r>
                            </m:e>
                          </m:acc>
                        </m:e>
                        <m:sub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  <a:p>
                <a:endParaRPr lang="it-IT" dirty="0"/>
              </a:p>
              <a:p>
                <a:endParaRPr lang="it-IT" b="1" dirty="0"/>
              </a:p>
            </p:txBody>
          </p:sp>
        </mc:Choice>
        <mc:Fallback xmlns="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E56FCFAB-AA25-49DF-8848-993A2444A7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280" y="1944168"/>
                <a:ext cx="5100444" cy="4239815"/>
              </a:xfrm>
              <a:prstGeom prst="rect">
                <a:avLst/>
              </a:prstGeom>
              <a:blipFill>
                <a:blip r:embed="rId3"/>
                <a:stretch>
                  <a:fillRect l="-2748" t="-187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74797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58C609A-5266-4841-AF3E-3FA9717F59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Mahony Estimator: Input-Output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DE616C88-2B5C-45A7-AFA8-780265FF29FE}"/>
                  </a:ext>
                </a:extLst>
              </p:cNvPr>
              <p:cNvSpPr txBox="1"/>
              <p:nvPr/>
            </p:nvSpPr>
            <p:spPr>
              <a:xfrm>
                <a:off x="618925" y="3523655"/>
                <a:ext cx="1668158" cy="28937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l-GR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̃"/>
                                  <m:ctrlPr>
                                    <a:rPr lang="el-GR" i="1" dirty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nor/>
                                    </m:rPr>
                                    <a:rPr lang="el-GR" dirty="0" smtClean="0"/>
                                    <m:t>ω</m:t>
                                  </m:r>
                                </m:e>
                              </m:acc>
                            </m:e>
                          </m:d>
                        </m:e>
                        <m:sub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r>
                        <a:rPr lang="it-IT" b="0" i="1" dirty="0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it-IT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l-GR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̃"/>
                                  <m:ctrlPr>
                                    <a:rPr lang="el-GR" i="1" dirty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nor/>
                                    </m:rPr>
                                    <a:rPr lang="it-IT" b="0" i="0" dirty="0" smtClean="0"/>
                                    <m:t>a</m:t>
                                  </m:r>
                                </m:e>
                              </m:acc>
                            </m:e>
                          </m:d>
                        </m:e>
                        <m:sub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r>
                        <a:rPr lang="it-IT" i="1" dirty="0">
                          <a:latin typeface="Cambria Math" panose="02040503050406030204" pitchFamily="18" charset="0"/>
                        </a:rPr>
                        <m:t>,</m:t>
                      </m:r>
                      <m:acc>
                        <m:accPr>
                          <m:chr m:val="̃"/>
                          <m:ctrlPr>
                            <a:rPr lang="el-GR" i="1" dirty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nor/>
                            </m:rPr>
                            <a:rPr lang="it-IT" b="0" i="0" dirty="0" smtClean="0">
                              <a:latin typeface="Cambria Math" panose="02040503050406030204" pitchFamily="18" charset="0"/>
                            </a:rPr>
                            <m:t>d</m:t>
                          </m:r>
                        </m:e>
                      </m:acc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DE616C88-2B5C-45A7-AFA8-780265FF29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925" y="3523655"/>
                <a:ext cx="1668158" cy="289375"/>
              </a:xfrm>
              <a:prstGeom prst="rect">
                <a:avLst/>
              </a:prstGeom>
              <a:blipFill>
                <a:blip r:embed="rId2"/>
                <a:stretch>
                  <a:fillRect t="-21277" r="-2930" b="-1702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Connettore 2 5">
            <a:extLst>
              <a:ext uri="{FF2B5EF4-FFF2-40B4-BE49-F238E27FC236}">
                <a16:creationId xmlns:a16="http://schemas.microsoft.com/office/drawing/2014/main" id="{EA7CC6C3-7468-4840-AC61-29E65BF7CD84}"/>
              </a:ext>
            </a:extLst>
          </p:cNvPr>
          <p:cNvCxnSpPr>
            <a:cxnSpLocks/>
          </p:cNvCxnSpPr>
          <p:nvPr/>
        </p:nvCxnSpPr>
        <p:spPr>
          <a:xfrm>
            <a:off x="406497" y="3918497"/>
            <a:ext cx="188058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ttore 2 6">
            <a:extLst>
              <a:ext uri="{FF2B5EF4-FFF2-40B4-BE49-F238E27FC236}">
                <a16:creationId xmlns:a16="http://schemas.microsoft.com/office/drawing/2014/main" id="{84E7B7A2-2094-4BF5-99A2-5E8152E7A466}"/>
              </a:ext>
            </a:extLst>
          </p:cNvPr>
          <p:cNvCxnSpPr>
            <a:cxnSpLocks/>
          </p:cNvCxnSpPr>
          <p:nvPr/>
        </p:nvCxnSpPr>
        <p:spPr>
          <a:xfrm>
            <a:off x="7858125" y="3918497"/>
            <a:ext cx="188058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ttangolo 10">
            <a:extLst>
              <a:ext uri="{FF2B5EF4-FFF2-40B4-BE49-F238E27FC236}">
                <a16:creationId xmlns:a16="http://schemas.microsoft.com/office/drawing/2014/main" id="{5006B6BB-D6F6-4082-9F27-E024E178CF15}"/>
              </a:ext>
            </a:extLst>
          </p:cNvPr>
          <p:cNvSpPr/>
          <p:nvPr/>
        </p:nvSpPr>
        <p:spPr>
          <a:xfrm>
            <a:off x="2287083" y="2046915"/>
            <a:ext cx="5571042" cy="37442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Estimator</a:t>
            </a:r>
          </a:p>
          <a:p>
            <a:pPr algn="ctr"/>
            <a:endParaRPr lang="it-IT" dirty="0"/>
          </a:p>
          <a:p>
            <a:pPr algn="ctr"/>
            <a:endParaRPr lang="it-IT" dirty="0"/>
          </a:p>
          <a:p>
            <a:pPr algn="ctr"/>
            <a:endParaRPr lang="it-IT" dirty="0"/>
          </a:p>
          <a:p>
            <a:pPr algn="ctr"/>
            <a:endParaRPr lang="it-IT" dirty="0"/>
          </a:p>
          <a:p>
            <a:pPr algn="ctr"/>
            <a:endParaRPr lang="it-IT" dirty="0"/>
          </a:p>
          <a:p>
            <a:pPr algn="ctr"/>
            <a:endParaRPr lang="it-IT" dirty="0"/>
          </a:p>
          <a:p>
            <a:pPr algn="ctr"/>
            <a:endParaRPr lang="it-IT" dirty="0"/>
          </a:p>
          <a:p>
            <a:pPr algn="ctr"/>
            <a:endParaRPr lang="it-IT" dirty="0"/>
          </a:p>
          <a:p>
            <a:pPr algn="ctr"/>
            <a:endParaRPr lang="it-IT" dirty="0"/>
          </a:p>
          <a:p>
            <a:pPr algn="ctr"/>
            <a:endParaRPr lang="it-IT" dirty="0"/>
          </a:p>
          <a:p>
            <a:pPr algn="ctr"/>
            <a:endParaRPr lang="it-IT" dirty="0"/>
          </a:p>
          <a:p>
            <a:pPr algn="ctr"/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C8D269E0-5C9B-43AF-AB0D-A240C9DC387F}"/>
                  </a:ext>
                </a:extLst>
              </p:cNvPr>
              <p:cNvSpPr txBox="1"/>
              <p:nvPr/>
            </p:nvSpPr>
            <p:spPr>
              <a:xfrm>
                <a:off x="8427133" y="3947640"/>
                <a:ext cx="817129" cy="43108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acc>
                            <m:accPr>
                              <m:chr m:val="̇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az-Cyrl-AZ" i="1">
                                  <a:latin typeface="Cambria Math" panose="02040503050406030204" pitchFamily="18" charset="0"/>
                                </a:rPr>
                                <m:t>Ѳ</m:t>
                              </m:r>
                            </m:e>
                          </m:acc>
                        </m:e>
                      </m:acc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,</m:t>
                      </m:r>
                      <m:acc>
                        <m:accPr>
                          <m:chr m:val="̂"/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acc>
                            <m:accPr>
                              <m:chr m:val="̇"/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az-Cyrl-AZ" i="1">
                                  <a:latin typeface="Cambria Math" panose="02040503050406030204" pitchFamily="18" charset="0"/>
                                </a:rPr>
                                <m:t>ф</m:t>
                              </m:r>
                            </m:e>
                          </m:acc>
                        </m:e>
                      </m:acc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C8D269E0-5C9B-43AF-AB0D-A240C9DC38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7133" y="3947640"/>
                <a:ext cx="817129" cy="431080"/>
              </a:xfrm>
              <a:prstGeom prst="rect">
                <a:avLst/>
              </a:prstGeom>
              <a:blipFill>
                <a:blip r:embed="rId3"/>
                <a:stretch>
                  <a:fillRect t="-1429" r="-27612" b="-1142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531162DE-6345-423D-B3FD-A32D6A8C105D}"/>
              </a:ext>
            </a:extLst>
          </p:cNvPr>
          <p:cNvCxnSpPr>
            <a:cxnSpLocks/>
            <a:endCxn id="5" idx="1"/>
          </p:cNvCxnSpPr>
          <p:nvPr/>
        </p:nvCxnSpPr>
        <p:spPr>
          <a:xfrm flipV="1">
            <a:off x="2287083" y="3079701"/>
            <a:ext cx="1804852" cy="83879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id="{A89F6EBB-C51D-4F24-9F7C-EC181F0ABF0C}"/>
                  </a:ext>
                </a:extLst>
              </p:cNvPr>
              <p:cNvSpPr txBox="1"/>
              <p:nvPr/>
            </p:nvSpPr>
            <p:spPr>
              <a:xfrm rot="20039437">
                <a:off x="2400280" y="3042922"/>
                <a:ext cx="1668158" cy="28937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l-GR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̃"/>
                                  <m:ctrlPr>
                                    <a:rPr lang="el-GR" i="1" dirty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nor/>
                                    </m:rPr>
                                    <a:rPr lang="el-GR" dirty="0" smtClean="0"/>
                                    <m:t>ω</m:t>
                                  </m:r>
                                </m:e>
                              </m:acc>
                            </m:e>
                          </m:d>
                        </m:e>
                        <m:sub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r>
                        <a:rPr lang="it-IT" b="0" i="1" dirty="0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it-IT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l-GR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̃"/>
                                  <m:ctrlPr>
                                    <a:rPr lang="el-GR" i="1" dirty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nor/>
                                    </m:rPr>
                                    <a:rPr lang="it-IT" b="0" i="0" dirty="0" smtClean="0"/>
                                    <m:t>a</m:t>
                                  </m:r>
                                </m:e>
                              </m:acc>
                            </m:e>
                          </m:d>
                        </m:e>
                        <m:sub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r>
                        <a:rPr lang="it-IT" i="1" dirty="0">
                          <a:latin typeface="Cambria Math" panose="02040503050406030204" pitchFamily="18" charset="0"/>
                        </a:rPr>
                        <m:t>,</m:t>
                      </m:r>
                      <m:acc>
                        <m:accPr>
                          <m:chr m:val="̃"/>
                          <m:ctrlPr>
                            <a:rPr lang="el-GR" i="1" dirty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nor/>
                            </m:rPr>
                            <a:rPr lang="it-IT" b="0" i="0" dirty="0" smtClean="0">
                              <a:latin typeface="Cambria Math" panose="02040503050406030204" pitchFamily="18" charset="0"/>
                            </a:rPr>
                            <m:t>d</m:t>
                          </m:r>
                        </m:e>
                      </m:acc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id="{A89F6EBB-C51D-4F24-9F7C-EC181F0ABF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039437">
                <a:off x="2400280" y="3042922"/>
                <a:ext cx="1668158" cy="289375"/>
              </a:xfrm>
              <a:prstGeom prst="rect">
                <a:avLst/>
              </a:prstGeom>
              <a:blipFill>
                <a:blip r:embed="rId4"/>
                <a:stretch>
                  <a:fillRect t="-731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Connettore 2 15">
            <a:extLst>
              <a:ext uri="{FF2B5EF4-FFF2-40B4-BE49-F238E27FC236}">
                <a16:creationId xmlns:a16="http://schemas.microsoft.com/office/drawing/2014/main" id="{1E7B17F5-4571-4F2E-B4E6-7F22CA6A6AC4}"/>
              </a:ext>
            </a:extLst>
          </p:cNvPr>
          <p:cNvCxnSpPr>
            <a:cxnSpLocks/>
            <a:stCxn id="11" idx="1"/>
          </p:cNvCxnSpPr>
          <p:nvPr/>
        </p:nvCxnSpPr>
        <p:spPr>
          <a:xfrm>
            <a:off x="2287083" y="3919057"/>
            <a:ext cx="1804852" cy="116967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asellaDiTesto 18">
                <a:extLst>
                  <a:ext uri="{FF2B5EF4-FFF2-40B4-BE49-F238E27FC236}">
                    <a16:creationId xmlns:a16="http://schemas.microsoft.com/office/drawing/2014/main" id="{2E209A7B-5E5A-4661-8096-64526C10D45E}"/>
                  </a:ext>
                </a:extLst>
              </p:cNvPr>
              <p:cNvSpPr txBox="1"/>
              <p:nvPr/>
            </p:nvSpPr>
            <p:spPr>
              <a:xfrm rot="1991047">
                <a:off x="2152294" y="4472037"/>
                <a:ext cx="166815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l-GR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̃"/>
                                  <m:ctrlPr>
                                    <a:rPr lang="el-GR" i="1" dirty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nor/>
                                    </m:rPr>
                                    <a:rPr lang="el-GR" dirty="0" smtClean="0"/>
                                    <m:t>ω</m:t>
                                  </m:r>
                                </m:e>
                              </m:acc>
                            </m:e>
                          </m:d>
                        </m:e>
                        <m:sub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9" name="CasellaDiTesto 18">
                <a:extLst>
                  <a:ext uri="{FF2B5EF4-FFF2-40B4-BE49-F238E27FC236}">
                    <a16:creationId xmlns:a16="http://schemas.microsoft.com/office/drawing/2014/main" id="{2E209A7B-5E5A-4661-8096-64526C10D4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91047">
                <a:off x="2152294" y="4472037"/>
                <a:ext cx="1668158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Connettore 2 19">
            <a:extLst>
              <a:ext uri="{FF2B5EF4-FFF2-40B4-BE49-F238E27FC236}">
                <a16:creationId xmlns:a16="http://schemas.microsoft.com/office/drawing/2014/main" id="{A800E067-9B82-4C9C-B714-515892DD8D29}"/>
              </a:ext>
            </a:extLst>
          </p:cNvPr>
          <p:cNvCxnSpPr>
            <a:cxnSpLocks/>
          </p:cNvCxnSpPr>
          <p:nvPr/>
        </p:nvCxnSpPr>
        <p:spPr>
          <a:xfrm>
            <a:off x="3802841" y="4543501"/>
            <a:ext cx="28909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ttore diritto 22">
            <a:extLst>
              <a:ext uri="{FF2B5EF4-FFF2-40B4-BE49-F238E27FC236}">
                <a16:creationId xmlns:a16="http://schemas.microsoft.com/office/drawing/2014/main" id="{91D92B46-2748-45A1-A3D7-FDD93E8242F7}"/>
              </a:ext>
            </a:extLst>
          </p:cNvPr>
          <p:cNvCxnSpPr>
            <a:cxnSpLocks/>
          </p:cNvCxnSpPr>
          <p:nvPr/>
        </p:nvCxnSpPr>
        <p:spPr>
          <a:xfrm flipH="1" flipV="1">
            <a:off x="3802841" y="3920532"/>
            <a:ext cx="2431678" cy="853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ttore diritto 26">
            <a:extLst>
              <a:ext uri="{FF2B5EF4-FFF2-40B4-BE49-F238E27FC236}">
                <a16:creationId xmlns:a16="http://schemas.microsoft.com/office/drawing/2014/main" id="{A675766B-EDAA-470C-8AD3-4B37836C2FFA}"/>
              </a:ext>
            </a:extLst>
          </p:cNvPr>
          <p:cNvCxnSpPr>
            <a:cxnSpLocks/>
          </p:cNvCxnSpPr>
          <p:nvPr/>
        </p:nvCxnSpPr>
        <p:spPr>
          <a:xfrm>
            <a:off x="3821906" y="3918497"/>
            <a:ext cx="0" cy="62500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ttore diritto 29">
            <a:extLst>
              <a:ext uri="{FF2B5EF4-FFF2-40B4-BE49-F238E27FC236}">
                <a16:creationId xmlns:a16="http://schemas.microsoft.com/office/drawing/2014/main" id="{2F0D71BD-77C8-4B63-88C7-981F1FEADAB2}"/>
              </a:ext>
            </a:extLst>
          </p:cNvPr>
          <p:cNvCxnSpPr>
            <a:cxnSpLocks/>
          </p:cNvCxnSpPr>
          <p:nvPr/>
        </p:nvCxnSpPr>
        <p:spPr>
          <a:xfrm>
            <a:off x="6215468" y="3346703"/>
            <a:ext cx="0" cy="58236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ttore diritto 31">
            <a:extLst>
              <a:ext uri="{FF2B5EF4-FFF2-40B4-BE49-F238E27FC236}">
                <a16:creationId xmlns:a16="http://schemas.microsoft.com/office/drawing/2014/main" id="{BE32DAFB-8B41-4AB9-A0D6-DB0A3E51D021}"/>
              </a:ext>
            </a:extLst>
          </p:cNvPr>
          <p:cNvCxnSpPr>
            <a:cxnSpLocks/>
          </p:cNvCxnSpPr>
          <p:nvPr/>
        </p:nvCxnSpPr>
        <p:spPr>
          <a:xfrm>
            <a:off x="5908287" y="3362326"/>
            <a:ext cx="32623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ttore 2 37">
            <a:extLst>
              <a:ext uri="{FF2B5EF4-FFF2-40B4-BE49-F238E27FC236}">
                <a16:creationId xmlns:a16="http://schemas.microsoft.com/office/drawing/2014/main" id="{4BD9A0EC-57F0-4DEA-8C8C-1EB8763C3A7C}"/>
              </a:ext>
            </a:extLst>
          </p:cNvPr>
          <p:cNvCxnSpPr>
            <a:cxnSpLocks/>
          </p:cNvCxnSpPr>
          <p:nvPr/>
        </p:nvCxnSpPr>
        <p:spPr>
          <a:xfrm>
            <a:off x="5902979" y="2981401"/>
            <a:ext cx="1866363" cy="87202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ttore 2 39">
            <a:extLst>
              <a:ext uri="{FF2B5EF4-FFF2-40B4-BE49-F238E27FC236}">
                <a16:creationId xmlns:a16="http://schemas.microsoft.com/office/drawing/2014/main" id="{E3F47964-4163-40FD-9851-178219299E7E}"/>
              </a:ext>
            </a:extLst>
          </p:cNvPr>
          <p:cNvCxnSpPr>
            <a:cxnSpLocks/>
            <a:stCxn id="12" idx="3"/>
          </p:cNvCxnSpPr>
          <p:nvPr/>
        </p:nvCxnSpPr>
        <p:spPr>
          <a:xfrm flipV="1">
            <a:off x="5902979" y="4003187"/>
            <a:ext cx="1866363" cy="75106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ttangolo 4">
            <a:extLst>
              <a:ext uri="{FF2B5EF4-FFF2-40B4-BE49-F238E27FC236}">
                <a16:creationId xmlns:a16="http://schemas.microsoft.com/office/drawing/2014/main" id="{4D342CD7-D94A-47B1-BF40-5B24EC9B49D2}"/>
              </a:ext>
            </a:extLst>
          </p:cNvPr>
          <p:cNvSpPr/>
          <p:nvPr/>
        </p:nvSpPr>
        <p:spPr>
          <a:xfrm>
            <a:off x="4091935" y="2521517"/>
            <a:ext cx="1811044" cy="11163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Mahony </a:t>
            </a:r>
          </a:p>
          <a:p>
            <a:pPr algn="ctr"/>
            <a:r>
              <a:rPr lang="it-IT" dirty="0" err="1"/>
              <a:t>Algorithm</a:t>
            </a:r>
            <a:endParaRPr lang="it-IT" dirty="0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03EF8CDB-A3E7-4A48-A5D2-90B4137EE046}"/>
              </a:ext>
            </a:extLst>
          </p:cNvPr>
          <p:cNvSpPr/>
          <p:nvPr/>
        </p:nvSpPr>
        <p:spPr>
          <a:xfrm>
            <a:off x="4091935" y="4196069"/>
            <a:ext cx="1811044" cy="11163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Angular</a:t>
            </a:r>
            <a:r>
              <a:rPr lang="it-IT" dirty="0"/>
              <a:t> </a:t>
            </a:r>
          </a:p>
          <a:p>
            <a:pPr algn="ctr"/>
            <a:r>
              <a:rPr lang="it-IT" dirty="0"/>
              <a:t>Rates</a:t>
            </a:r>
          </a:p>
          <a:p>
            <a:pPr algn="ctr"/>
            <a:r>
              <a:rPr lang="it-IT" dirty="0" err="1"/>
              <a:t>Computation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47EFF9B4-EF88-4601-817B-49C759D64B36}"/>
                  </a:ext>
                </a:extLst>
              </p:cNvPr>
              <p:cNvSpPr txBox="1"/>
              <p:nvPr/>
            </p:nvSpPr>
            <p:spPr>
              <a:xfrm rot="1530343">
                <a:off x="6199838" y="2971884"/>
                <a:ext cx="1175748" cy="384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acc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,</m:t>
                      </m:r>
                      <m:acc>
                        <m:accPr>
                          <m:chr m:val="̂"/>
                          <m:ctrlPr>
                            <a:rPr lang="el-GR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az-Cyrl-AZ" i="1">
                              <a:latin typeface="Cambria Math" panose="02040503050406030204" pitchFamily="18" charset="0"/>
                            </a:rPr>
                            <m:t>Ѳ</m:t>
                          </m:r>
                        </m:e>
                      </m:acc>
                      <m:r>
                        <a:rPr lang="it-IT" i="1">
                          <a:latin typeface="Cambria Math" panose="02040503050406030204" pitchFamily="18" charset="0"/>
                        </a:rPr>
                        <m:t>,</m:t>
                      </m:r>
                      <m:acc>
                        <m:accPr>
                          <m:chr m:val="̂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az-Cyrl-AZ" i="1">
                              <a:latin typeface="Cambria Math" panose="02040503050406030204" pitchFamily="18" charset="0"/>
                            </a:rPr>
                            <m:t>ф</m:t>
                          </m:r>
                        </m:e>
                      </m:acc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47EFF9B4-EF88-4601-817B-49C759D64B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530343">
                <a:off x="6199838" y="2971884"/>
                <a:ext cx="1175748" cy="384336"/>
              </a:xfrm>
              <a:prstGeom prst="rect">
                <a:avLst/>
              </a:prstGeom>
              <a:blipFill>
                <a:blip r:embed="rId6"/>
                <a:stretch>
                  <a:fillRect r="-1133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CasellaDiTesto 50">
                <a:extLst>
                  <a:ext uri="{FF2B5EF4-FFF2-40B4-BE49-F238E27FC236}">
                    <a16:creationId xmlns:a16="http://schemas.microsoft.com/office/drawing/2014/main" id="{CACC9F27-8B64-4388-9B80-F0928B3097F1}"/>
                  </a:ext>
                </a:extLst>
              </p:cNvPr>
              <p:cNvSpPr txBox="1"/>
              <p:nvPr/>
            </p:nvSpPr>
            <p:spPr>
              <a:xfrm rot="20168199">
                <a:off x="6379147" y="4399317"/>
                <a:ext cx="817129" cy="43108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acc>
                            <m:accPr>
                              <m:chr m:val="̇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az-Cyrl-AZ" i="1">
                                  <a:latin typeface="Cambria Math" panose="02040503050406030204" pitchFamily="18" charset="0"/>
                                </a:rPr>
                                <m:t>Ѳ</m:t>
                              </m:r>
                            </m:e>
                          </m:acc>
                        </m:e>
                      </m:acc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,</m:t>
                      </m:r>
                      <m:acc>
                        <m:accPr>
                          <m:chr m:val="̂"/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acc>
                            <m:accPr>
                              <m:chr m:val="̇"/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az-Cyrl-AZ" i="1">
                                  <a:latin typeface="Cambria Math" panose="02040503050406030204" pitchFamily="18" charset="0"/>
                                </a:rPr>
                                <m:t>ф</m:t>
                              </m:r>
                            </m:e>
                          </m:acc>
                        </m:e>
                      </m:acc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51" name="CasellaDiTesto 50">
                <a:extLst>
                  <a:ext uri="{FF2B5EF4-FFF2-40B4-BE49-F238E27FC236}">
                    <a16:creationId xmlns:a16="http://schemas.microsoft.com/office/drawing/2014/main" id="{CACC9F27-8B64-4388-9B80-F0928B3097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168199">
                <a:off x="6379147" y="4399317"/>
                <a:ext cx="817129" cy="431080"/>
              </a:xfrm>
              <a:prstGeom prst="rect">
                <a:avLst/>
              </a:prstGeom>
              <a:blipFill>
                <a:blip r:embed="rId7"/>
                <a:stretch>
                  <a:fillRect t="-12500" r="-1176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CasellaDiTesto 51">
                <a:extLst>
                  <a:ext uri="{FF2B5EF4-FFF2-40B4-BE49-F238E27FC236}">
                    <a16:creationId xmlns:a16="http://schemas.microsoft.com/office/drawing/2014/main" id="{4C7B4D1C-208D-497D-9EE3-145D095D72DC}"/>
                  </a:ext>
                </a:extLst>
              </p:cNvPr>
              <p:cNvSpPr txBox="1"/>
              <p:nvPr/>
            </p:nvSpPr>
            <p:spPr>
              <a:xfrm>
                <a:off x="8210544" y="3514607"/>
                <a:ext cx="1175748" cy="384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acc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,</m:t>
                      </m:r>
                      <m:acc>
                        <m:accPr>
                          <m:chr m:val="̂"/>
                          <m:ctrlPr>
                            <a:rPr lang="el-GR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az-Cyrl-AZ" i="1">
                              <a:latin typeface="Cambria Math" panose="02040503050406030204" pitchFamily="18" charset="0"/>
                            </a:rPr>
                            <m:t>Ѳ</m:t>
                          </m:r>
                        </m:e>
                      </m:acc>
                      <m:r>
                        <a:rPr lang="it-IT" i="1">
                          <a:latin typeface="Cambria Math" panose="02040503050406030204" pitchFamily="18" charset="0"/>
                        </a:rPr>
                        <m:t>,</m:t>
                      </m:r>
                      <m:acc>
                        <m:accPr>
                          <m:chr m:val="̂"/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az-Cyrl-AZ" i="1">
                              <a:latin typeface="Cambria Math" panose="02040503050406030204" pitchFamily="18" charset="0"/>
                            </a:rPr>
                            <m:t>ф</m:t>
                          </m:r>
                        </m:e>
                      </m:acc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52" name="CasellaDiTesto 51">
                <a:extLst>
                  <a:ext uri="{FF2B5EF4-FFF2-40B4-BE49-F238E27FC236}">
                    <a16:creationId xmlns:a16="http://schemas.microsoft.com/office/drawing/2014/main" id="{4C7B4D1C-208D-497D-9EE3-145D095D72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0544" y="3514607"/>
                <a:ext cx="1175748" cy="384336"/>
              </a:xfrm>
              <a:prstGeom prst="rect">
                <a:avLst/>
              </a:prstGeom>
              <a:blipFill>
                <a:blip r:embed="rId8"/>
                <a:stretch>
                  <a:fillRect t="-1587" r="-13472" b="-1269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CasellaDiTesto 53">
                <a:extLst>
                  <a:ext uri="{FF2B5EF4-FFF2-40B4-BE49-F238E27FC236}">
                    <a16:creationId xmlns:a16="http://schemas.microsoft.com/office/drawing/2014/main" id="{64D812F1-3E24-4D88-BDB1-2CC4C5B058F0}"/>
                  </a:ext>
                </a:extLst>
              </p:cNvPr>
              <p:cNvSpPr txBox="1"/>
              <p:nvPr/>
            </p:nvSpPr>
            <p:spPr>
              <a:xfrm>
                <a:off x="6126480" y="3495674"/>
                <a:ext cx="474927" cy="384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az-Cyrl-AZ" i="1">
                              <a:latin typeface="Cambria Math" panose="02040503050406030204" pitchFamily="18" charset="0"/>
                            </a:rPr>
                            <m:t>ф</m:t>
                          </m:r>
                        </m:e>
                      </m:acc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54" name="CasellaDiTesto 53">
                <a:extLst>
                  <a:ext uri="{FF2B5EF4-FFF2-40B4-BE49-F238E27FC236}">
                    <a16:creationId xmlns:a16="http://schemas.microsoft.com/office/drawing/2014/main" id="{64D812F1-3E24-4D88-BDB1-2CC4C5B058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6480" y="3495674"/>
                <a:ext cx="474927" cy="384336"/>
              </a:xfrm>
              <a:prstGeom prst="rect">
                <a:avLst/>
              </a:prstGeom>
              <a:blipFill>
                <a:blip r:embed="rId9"/>
                <a:stretch>
                  <a:fillRect t="-1587" r="-11538" b="-1428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318672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A3A613E-D2A3-412B-9FC7-C92AE53C64B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/>
              <a:t>Kalman Filter Design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6A1EED2B-0F85-46D8-8DCC-D0BE1C9BF3B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/>
              <a:t>Ego – Walking on </a:t>
            </a:r>
            <a:r>
              <a:rPr lang="it-IT" dirty="0" err="1"/>
              <a:t>slopes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4712889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C95BD5B-3799-4807-ABA8-A338C7ABB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Simulink</a:t>
            </a:r>
            <a:r>
              <a:rPr lang="it-IT" dirty="0"/>
              <a:t> System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BB9A4A0E-940E-49A1-8D52-EAACC7CA0C6B}"/>
              </a:ext>
            </a:extLst>
          </p:cNvPr>
          <p:cNvSpPr/>
          <p:nvPr/>
        </p:nvSpPr>
        <p:spPr>
          <a:xfrm>
            <a:off x="1580223" y="2365894"/>
            <a:ext cx="1811044" cy="11163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Controller</a:t>
            </a: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8F5F6612-D24F-4846-B60A-74314FE2F2AA}"/>
              </a:ext>
            </a:extLst>
          </p:cNvPr>
          <p:cNvSpPr/>
          <p:nvPr/>
        </p:nvSpPr>
        <p:spPr>
          <a:xfrm>
            <a:off x="7883369" y="2365894"/>
            <a:ext cx="1811044" cy="11163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IMU</a:t>
            </a:r>
          </a:p>
          <a:p>
            <a:pPr algn="ctr"/>
            <a:r>
              <a:rPr lang="it-IT" dirty="0"/>
              <a:t>MPU - 9250 </a:t>
            </a: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687241A9-A18A-4323-8A0B-F0D2A23C1466}"/>
              </a:ext>
            </a:extLst>
          </p:cNvPr>
          <p:cNvSpPr/>
          <p:nvPr/>
        </p:nvSpPr>
        <p:spPr>
          <a:xfrm>
            <a:off x="4731796" y="2365894"/>
            <a:ext cx="1811044" cy="11163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Model</a:t>
            </a:r>
          </a:p>
        </p:txBody>
      </p:sp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7A75DF71-D099-48D8-A981-68BE4042F89B}"/>
              </a:ext>
            </a:extLst>
          </p:cNvPr>
          <p:cNvCxnSpPr>
            <a:cxnSpLocks/>
          </p:cNvCxnSpPr>
          <p:nvPr/>
        </p:nvCxnSpPr>
        <p:spPr>
          <a:xfrm>
            <a:off x="3391267" y="2924078"/>
            <a:ext cx="134052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DC81C129-CF89-4827-8C00-253290853382}"/>
              </a:ext>
            </a:extLst>
          </p:cNvPr>
          <p:cNvCxnSpPr>
            <a:cxnSpLocks/>
          </p:cNvCxnSpPr>
          <p:nvPr/>
        </p:nvCxnSpPr>
        <p:spPr>
          <a:xfrm>
            <a:off x="6547281" y="2924078"/>
            <a:ext cx="134052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ttore diritto 16">
            <a:extLst>
              <a:ext uri="{FF2B5EF4-FFF2-40B4-BE49-F238E27FC236}">
                <a16:creationId xmlns:a16="http://schemas.microsoft.com/office/drawing/2014/main" id="{53185FE0-239B-42C5-A04C-68E95969AC1E}"/>
              </a:ext>
            </a:extLst>
          </p:cNvPr>
          <p:cNvCxnSpPr/>
          <p:nvPr/>
        </p:nvCxnSpPr>
        <p:spPr>
          <a:xfrm>
            <a:off x="9694413" y="2924078"/>
            <a:ext cx="84338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ttore diritto 17">
            <a:extLst>
              <a:ext uri="{FF2B5EF4-FFF2-40B4-BE49-F238E27FC236}">
                <a16:creationId xmlns:a16="http://schemas.microsoft.com/office/drawing/2014/main" id="{BE6103D9-1B73-474E-948C-01F24873022F}"/>
              </a:ext>
            </a:extLst>
          </p:cNvPr>
          <p:cNvCxnSpPr>
            <a:cxnSpLocks/>
          </p:cNvCxnSpPr>
          <p:nvPr/>
        </p:nvCxnSpPr>
        <p:spPr>
          <a:xfrm flipV="1">
            <a:off x="10520038" y="2915200"/>
            <a:ext cx="8878" cy="139083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ttore 2 26">
            <a:extLst>
              <a:ext uri="{FF2B5EF4-FFF2-40B4-BE49-F238E27FC236}">
                <a16:creationId xmlns:a16="http://schemas.microsoft.com/office/drawing/2014/main" id="{A1B0C8D9-70F0-4475-BE53-356BB793EDD6}"/>
              </a:ext>
            </a:extLst>
          </p:cNvPr>
          <p:cNvCxnSpPr>
            <a:cxnSpLocks/>
          </p:cNvCxnSpPr>
          <p:nvPr/>
        </p:nvCxnSpPr>
        <p:spPr>
          <a:xfrm flipV="1">
            <a:off x="2508223" y="3482262"/>
            <a:ext cx="0" cy="82377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CasellaDiTesto 37">
                <a:extLst>
                  <a:ext uri="{FF2B5EF4-FFF2-40B4-BE49-F238E27FC236}">
                    <a16:creationId xmlns:a16="http://schemas.microsoft.com/office/drawing/2014/main" id="{FC342626-BFEA-447E-9CF8-A025BE606623}"/>
                  </a:ext>
                </a:extLst>
              </p:cNvPr>
              <p:cNvSpPr txBox="1"/>
              <p:nvPr/>
            </p:nvSpPr>
            <p:spPr>
              <a:xfrm>
                <a:off x="3990197" y="2540171"/>
                <a:ext cx="14266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l-GR" dirty="0"/>
                        <m:t>τ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38" name="CasellaDiTesto 37">
                <a:extLst>
                  <a:ext uri="{FF2B5EF4-FFF2-40B4-BE49-F238E27FC236}">
                    <a16:creationId xmlns:a16="http://schemas.microsoft.com/office/drawing/2014/main" id="{FC342626-BFEA-447E-9CF8-A025BE6066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0197" y="2540171"/>
                <a:ext cx="142668" cy="276999"/>
              </a:xfrm>
              <a:prstGeom prst="rect">
                <a:avLst/>
              </a:prstGeom>
              <a:blipFill>
                <a:blip r:embed="rId2"/>
                <a:stretch>
                  <a:fillRect l="-26087" r="-26087" b="-222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Connettore 2 38">
            <a:extLst>
              <a:ext uri="{FF2B5EF4-FFF2-40B4-BE49-F238E27FC236}">
                <a16:creationId xmlns:a16="http://schemas.microsoft.com/office/drawing/2014/main" id="{6E5C68EA-534F-4FBA-B5CA-F5136F0E8F53}"/>
              </a:ext>
            </a:extLst>
          </p:cNvPr>
          <p:cNvCxnSpPr>
            <a:cxnSpLocks/>
          </p:cNvCxnSpPr>
          <p:nvPr/>
        </p:nvCxnSpPr>
        <p:spPr>
          <a:xfrm>
            <a:off x="479394" y="2911131"/>
            <a:ext cx="110082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CasellaDiTesto 43">
                <a:extLst>
                  <a:ext uri="{FF2B5EF4-FFF2-40B4-BE49-F238E27FC236}">
                    <a16:creationId xmlns:a16="http://schemas.microsoft.com/office/drawing/2014/main" id="{1374F4F3-E61D-4173-9518-2BBAAE55CC5F}"/>
                  </a:ext>
                </a:extLst>
              </p:cNvPr>
              <p:cNvSpPr txBox="1"/>
              <p:nvPr/>
            </p:nvSpPr>
            <p:spPr>
              <a:xfrm>
                <a:off x="6918950" y="2540171"/>
                <a:ext cx="3820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l-GR" i="1" smtClean="0">
                          <a:latin typeface="Cambria Math" panose="02040503050406030204" pitchFamily="18" charset="0"/>
                        </a:rPr>
                        <m:t>ν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44" name="CasellaDiTesto 43">
                <a:extLst>
                  <a:ext uri="{FF2B5EF4-FFF2-40B4-BE49-F238E27FC236}">
                    <a16:creationId xmlns:a16="http://schemas.microsoft.com/office/drawing/2014/main" id="{1374F4F3-E61D-4173-9518-2BBAAE55CC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8950" y="2540171"/>
                <a:ext cx="382092" cy="276999"/>
              </a:xfrm>
              <a:prstGeom prst="rect">
                <a:avLst/>
              </a:prstGeom>
              <a:blipFill>
                <a:blip r:embed="rId3"/>
                <a:stretch>
                  <a:fillRect l="-14286" r="-7937" b="-2666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CasellaDiTesto 45">
                <a:extLst>
                  <a:ext uri="{FF2B5EF4-FFF2-40B4-BE49-F238E27FC236}">
                    <a16:creationId xmlns:a16="http://schemas.microsoft.com/office/drawing/2014/main" id="{A48BA83B-FC35-4504-B63F-A9CA1DB16DD2}"/>
                  </a:ext>
                </a:extLst>
              </p:cNvPr>
              <p:cNvSpPr txBox="1"/>
              <p:nvPr/>
            </p:nvSpPr>
            <p:spPr>
              <a:xfrm>
                <a:off x="7676051" y="3940201"/>
                <a:ext cx="126689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l-GR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̃"/>
                                  <m:ctrlPr>
                                    <a:rPr lang="el-GR" i="1" dirty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nor/>
                                    </m:rPr>
                                    <a:rPr lang="el-GR" dirty="0" smtClean="0"/>
                                    <m:t>ω</m:t>
                                  </m:r>
                                </m:e>
                              </m:acc>
                            </m:e>
                          </m:d>
                        </m:e>
                        <m:sub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r>
                        <a:rPr lang="it-IT" b="0" i="1" dirty="0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it-IT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l-GR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̃"/>
                                  <m:ctrlPr>
                                    <a:rPr lang="el-GR" i="1" dirty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nor/>
                                    </m:rPr>
                                    <a:rPr lang="it-IT" b="0" i="0" dirty="0" smtClean="0"/>
                                    <m:t>a</m:t>
                                  </m:r>
                                </m:e>
                              </m:acc>
                            </m:e>
                          </m:d>
                        </m:e>
                        <m:sub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r>
                        <a:rPr lang="it-IT" i="1" dirty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it-IT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l-GR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̃"/>
                                  <m:ctrlPr>
                                    <a:rPr lang="el-GR" i="1" dirty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nor/>
                                    </m:rPr>
                                    <a:rPr lang="it-IT" b="0" i="0" dirty="0" smtClean="0"/>
                                    <m:t>m</m:t>
                                  </m:r>
                                </m:e>
                              </m:acc>
                            </m:e>
                          </m:d>
                        </m:e>
                        <m:sub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46" name="CasellaDiTesto 45">
                <a:extLst>
                  <a:ext uri="{FF2B5EF4-FFF2-40B4-BE49-F238E27FC236}">
                    <a16:creationId xmlns:a16="http://schemas.microsoft.com/office/drawing/2014/main" id="{A48BA83B-FC35-4504-B63F-A9CA1DB16D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6051" y="3940201"/>
                <a:ext cx="1266895" cy="276999"/>
              </a:xfrm>
              <a:prstGeom prst="rect">
                <a:avLst/>
              </a:prstGeom>
              <a:blipFill>
                <a:blip r:embed="rId5"/>
                <a:stretch>
                  <a:fillRect t="-6522" r="-34615" b="-1521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Connettore 2 46">
            <a:extLst>
              <a:ext uri="{FF2B5EF4-FFF2-40B4-BE49-F238E27FC236}">
                <a16:creationId xmlns:a16="http://schemas.microsoft.com/office/drawing/2014/main" id="{CEB4164F-5CF1-4E25-870F-9B899EDB399E}"/>
              </a:ext>
            </a:extLst>
          </p:cNvPr>
          <p:cNvCxnSpPr>
            <a:cxnSpLocks/>
          </p:cNvCxnSpPr>
          <p:nvPr/>
        </p:nvCxnSpPr>
        <p:spPr>
          <a:xfrm>
            <a:off x="8788891" y="1907955"/>
            <a:ext cx="0" cy="45793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CasellaDiTesto 48">
            <a:extLst>
              <a:ext uri="{FF2B5EF4-FFF2-40B4-BE49-F238E27FC236}">
                <a16:creationId xmlns:a16="http://schemas.microsoft.com/office/drawing/2014/main" id="{FDD23308-2B14-4C45-B5D2-8574B56264FB}"/>
              </a:ext>
            </a:extLst>
          </p:cNvPr>
          <p:cNvSpPr txBox="1"/>
          <p:nvPr/>
        </p:nvSpPr>
        <p:spPr>
          <a:xfrm>
            <a:off x="8788891" y="1728371"/>
            <a:ext cx="686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/>
              <a:t>noise</a:t>
            </a:r>
            <a:endParaRPr lang="it-IT" dirty="0"/>
          </a:p>
        </p:txBody>
      </p:sp>
      <p:sp>
        <p:nvSpPr>
          <p:cNvPr id="51" name="Rettangolo 50">
            <a:extLst>
              <a:ext uri="{FF2B5EF4-FFF2-40B4-BE49-F238E27FC236}">
                <a16:creationId xmlns:a16="http://schemas.microsoft.com/office/drawing/2014/main" id="{B2527804-8921-4075-849D-2F45A9449595}"/>
              </a:ext>
            </a:extLst>
          </p:cNvPr>
          <p:cNvSpPr/>
          <p:nvPr/>
        </p:nvSpPr>
        <p:spPr>
          <a:xfrm>
            <a:off x="4764177" y="3747853"/>
            <a:ext cx="1811044" cy="111636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Kalman</a:t>
            </a:r>
          </a:p>
        </p:txBody>
      </p:sp>
      <p:cxnSp>
        <p:nvCxnSpPr>
          <p:cNvPr id="54" name="Connettore 2 53">
            <a:extLst>
              <a:ext uri="{FF2B5EF4-FFF2-40B4-BE49-F238E27FC236}">
                <a16:creationId xmlns:a16="http://schemas.microsoft.com/office/drawing/2014/main" id="{D244519B-F77C-4247-9668-780716855EF6}"/>
              </a:ext>
            </a:extLst>
          </p:cNvPr>
          <p:cNvCxnSpPr>
            <a:cxnSpLocks/>
          </p:cNvCxnSpPr>
          <p:nvPr/>
        </p:nvCxnSpPr>
        <p:spPr>
          <a:xfrm flipH="1">
            <a:off x="6575221" y="4281328"/>
            <a:ext cx="3953695" cy="2470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ttore diritto 57">
            <a:extLst>
              <a:ext uri="{FF2B5EF4-FFF2-40B4-BE49-F238E27FC236}">
                <a16:creationId xmlns:a16="http://schemas.microsoft.com/office/drawing/2014/main" id="{81094BA8-9300-4807-B5BC-4AD414CA3E0B}"/>
              </a:ext>
            </a:extLst>
          </p:cNvPr>
          <p:cNvCxnSpPr>
            <a:cxnSpLocks/>
          </p:cNvCxnSpPr>
          <p:nvPr/>
        </p:nvCxnSpPr>
        <p:spPr>
          <a:xfrm flipH="1">
            <a:off x="2499834" y="4306037"/>
            <a:ext cx="225546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503251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7E84BE8-AE7C-44C4-ADE0-F0F386C54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Kalman System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953A528F-2339-4E77-8DA4-1EBB8F6B0205}"/>
                  </a:ext>
                </a:extLst>
              </p:cNvPr>
              <p:cNvSpPr txBox="1"/>
              <p:nvPr/>
            </p:nvSpPr>
            <p:spPr>
              <a:xfrm>
                <a:off x="1030623" y="1877677"/>
                <a:ext cx="3931076" cy="3702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it-IT" dirty="0"/>
                        <m:t>The</m:t>
                      </m:r>
                      <m:r>
                        <m:rPr>
                          <m:nor/>
                        </m:rPr>
                        <a:rPr lang="it-IT" dirty="0"/>
                        <m:t> </m:t>
                      </m:r>
                      <m:r>
                        <m:rPr>
                          <m:nor/>
                        </m:rPr>
                        <a:rPr lang="it-IT" dirty="0"/>
                        <m:t>filter</m:t>
                      </m:r>
                      <m:r>
                        <m:rPr>
                          <m:nor/>
                        </m:rPr>
                        <a:rPr lang="it-IT" dirty="0"/>
                        <m:t> </m:t>
                      </m:r>
                      <m:r>
                        <m:rPr>
                          <m:nor/>
                        </m:rPr>
                        <a:rPr lang="it-IT" dirty="0"/>
                        <m:t>state</m:t>
                      </m:r>
                      <m:r>
                        <m:rPr>
                          <m:nor/>
                        </m:rPr>
                        <a:rPr lang="it-IT" dirty="0"/>
                        <m:t> </m:t>
                      </m:r>
                      <m:r>
                        <m:rPr>
                          <m:nor/>
                        </m:rPr>
                        <a:rPr lang="it-IT" dirty="0"/>
                        <m:t>is</m:t>
                      </m:r>
                      <m:r>
                        <m:rPr>
                          <m:nor/>
                        </m:rPr>
                        <a:rPr lang="it-IT" dirty="0"/>
                        <m:t> </m:t>
                      </m:r>
                      <m:r>
                        <m:rPr>
                          <m:sty m:val="p"/>
                        </m:rPr>
                        <a:rPr lang="el-GR" i="1">
                          <a:latin typeface="Cambria Math" panose="02040503050406030204" pitchFamily="18" charset="0"/>
                        </a:rPr>
                        <m:t>ξ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l-GR" i="1">
                                  <a:latin typeface="Cambria Math" panose="02040503050406030204" pitchFamily="18" charset="0"/>
                                </a:rPr>
                                <m:t>α</m:t>
                              </m:r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az-Cyrl-AZ" i="1">
                                  <a:latin typeface="Cambria Math" panose="02040503050406030204" pitchFamily="18" charset="0"/>
                                </a:rPr>
                                <m:t>Ѳ</m:t>
                              </m:r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az-Cyrl-AZ" i="1">
                                  <a:latin typeface="Cambria Math" panose="02040503050406030204" pitchFamily="18" charset="0"/>
                                </a:rPr>
                                <m:t>ф</m:t>
                              </m:r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acc>
                                <m:accPr>
                                  <m:chr m:val="̇"/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az-Cyrl-AZ" i="1">
                                      <a:latin typeface="Cambria Math" panose="02040503050406030204" pitchFamily="18" charset="0"/>
                                    </a:rPr>
                                    <m:t>Ѳ</m:t>
                                  </m:r>
                                </m:e>
                              </m:acc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acc>
                                <m:accPr>
                                  <m:chr m:val="̇"/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az-Cyrl-AZ" i="1">
                                      <a:latin typeface="Cambria Math" panose="02040503050406030204" pitchFamily="18" charset="0"/>
                                    </a:rPr>
                                    <m:t>ф</m:t>
                                  </m:r>
                                </m:e>
                              </m:acc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acc>
                                <m:accPr>
                                  <m:chr m:val="̈"/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acc>
                                <m:accPr>
                                  <m:chr m:val="̈"/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953A528F-2339-4E77-8DA4-1EBB8F6B02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0623" y="1877677"/>
                <a:ext cx="3931076" cy="370294"/>
              </a:xfrm>
              <a:prstGeom prst="rect">
                <a:avLst/>
              </a:prstGeom>
              <a:blipFill>
                <a:blip r:embed="rId2"/>
                <a:stretch>
                  <a:fillRect l="-1085" r="-1550" b="-2131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47961ACC-B665-44AE-9CD4-D21CD185E5A9}"/>
                  </a:ext>
                </a:extLst>
              </p:cNvPr>
              <p:cNvSpPr txBox="1"/>
              <p:nvPr/>
            </p:nvSpPr>
            <p:spPr>
              <a:xfrm>
                <a:off x="433298" y="3073611"/>
                <a:ext cx="3911905" cy="21698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it-IT" sz="1600">
                              <a:latin typeface="Cambria Math" panose="02040503050406030204" pitchFamily="18" charset="0"/>
                            </a:rPr>
                            <m:t>ξ</m:t>
                          </m:r>
                        </m:e>
                        <m:sub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it-IT" sz="1600">
                                  <a:latin typeface="Cambria Math" panose="02040503050406030204" pitchFamily="18" charset="0"/>
                                </a:rPr>
                                <m:t>ξ</m:t>
                              </m:r>
                            </m:e>
                            <m:sub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it-IT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it-IT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it-IT" sz="16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it-IT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1600" i="1">
                                      <a:latin typeface="Cambria Math" panose="02040503050406030204" pitchFamily="18" charset="0"/>
                                    </a:rPr>
                                    <m:t>α</m:t>
                                  </m:r>
                                </m:e>
                                <m:sub>
                                  <m:r>
                                    <a:rPr lang="it-IT" sz="16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it-IT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6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it-IT" sz="16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l-GR" sz="1600" i="1">
                                          <a:latin typeface="Cambria Math" panose="02040503050406030204" pitchFamily="18" charset="0"/>
                                        </a:rPr>
                                        <m:t>α</m:t>
                                      </m:r>
                                    </m:e>
                                    <m:sub>
                                      <m:r>
                                        <a:rPr lang="it-IT" sz="1600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it-IT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az-Cyrl-AZ" sz="1600" i="1">
                                      <a:latin typeface="Cambria Math" panose="02040503050406030204" pitchFamily="18" charset="0"/>
                                    </a:rPr>
                                    <m:t>Ѳ</m:t>
                                  </m:r>
                                </m:e>
                                <m:sub>
                                  <m:r>
                                    <a:rPr lang="it-IT" sz="16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it-IT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it-IT" sz="16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az-Cyrl-AZ" sz="1600" i="1">
                                          <a:latin typeface="Cambria Math" panose="02040503050406030204" pitchFamily="18" charset="0"/>
                                        </a:rPr>
                                        <m:t>Ѳ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it-IT" sz="16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el-GR" sz="1600" i="1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it-IT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6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it-IT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az-Cyrl-AZ" sz="1600" i="1">
                                          <a:latin typeface="Cambria Math" panose="02040503050406030204" pitchFamily="18" charset="0"/>
                                        </a:rPr>
                                        <m:t>Ѳ</m:t>
                                      </m:r>
                                    </m:e>
                                    <m:sub>
                                      <m:r>
                                        <a:rPr lang="it-IT" sz="16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it-IT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az-Cyrl-AZ" sz="1600" i="1">
                                      <a:latin typeface="Cambria Math" panose="02040503050406030204" pitchFamily="18" charset="0"/>
                                    </a:rPr>
                                    <m:t>ф</m:t>
                                  </m:r>
                                </m:e>
                                <m:sub>
                                  <m:r>
                                    <a:rPr lang="it-IT" sz="16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it-IT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it-IT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az-Cyrl-AZ" sz="1600" i="1">
                                          <a:latin typeface="Cambria Math" panose="02040503050406030204" pitchFamily="18" charset="0"/>
                                        </a:rPr>
                                        <m:t>ф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it-IT" sz="16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el-GR" sz="1600" i="1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it-IT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6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it-IT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az-Cyrl-AZ" sz="1600" i="1">
                                          <a:latin typeface="Cambria Math" panose="02040503050406030204" pitchFamily="18" charset="0"/>
                                        </a:rPr>
                                        <m:t>ф</m:t>
                                      </m:r>
                                    </m:e>
                                    <m:sub>
                                      <m:r>
                                        <a:rPr lang="it-IT" sz="16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it-IT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it-IT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az-Cyrl-AZ" sz="1600" i="1">
                                          <a:latin typeface="Cambria Math" panose="02040503050406030204" pitchFamily="18" charset="0"/>
                                        </a:rPr>
                                        <m:t>Ѳ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it-IT" sz="16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it-IT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6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it-IT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̇"/>
                                          <m:ctrlPr>
                                            <a:rPr lang="it-IT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az-Cyrl-AZ" sz="1600" i="1">
                                              <a:latin typeface="Cambria Math" panose="02040503050406030204" pitchFamily="18" charset="0"/>
                                            </a:rPr>
                                            <m:t>Ѳ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it-IT" sz="16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it-IT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it-IT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az-Cyrl-AZ" sz="1600" i="1">
                                          <a:latin typeface="Cambria Math" panose="02040503050406030204" pitchFamily="18" charset="0"/>
                                        </a:rPr>
                                        <m:t>ф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it-IT" sz="16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it-IT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6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it-IT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̇"/>
                                          <m:ctrlPr>
                                            <a:rPr lang="it-IT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az-Cyrl-AZ" sz="1600" i="1">
                                              <a:latin typeface="Cambria Math" panose="02040503050406030204" pitchFamily="18" charset="0"/>
                                            </a:rPr>
                                            <m:t>ф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it-IT" sz="16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it-IT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̈"/>
                                      <m:ctrlPr>
                                        <a:rPr lang="it-IT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it-IT" sz="16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it-IT" sz="16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it-IT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6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it-IT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̈"/>
                                          <m:ctrlPr>
                                            <a:rPr lang="it-IT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it-IT" sz="16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it-IT" sz="16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it-IT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̈"/>
                                      <m:ctrlPr>
                                        <a:rPr lang="it-IT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it-IT" sz="16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it-IT" sz="16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it-IT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6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it-IT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̈"/>
                                          <m:ctrlPr>
                                            <a:rPr lang="it-IT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it-IT" sz="16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it-IT" sz="16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it-IT" sz="1600" dirty="0"/>
              </a:p>
            </p:txBody>
          </p:sp>
        </mc:Choice>
        <mc:Fallback xmlns="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47961ACC-B665-44AE-9CD4-D21CD185E5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298" y="3073611"/>
                <a:ext cx="3911905" cy="216982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402BDBE0-50D5-4281-9F25-9E79BB1DF004}"/>
                  </a:ext>
                </a:extLst>
              </p:cNvPr>
              <p:cNvSpPr txBox="1"/>
              <p:nvPr/>
            </p:nvSpPr>
            <p:spPr>
              <a:xfrm>
                <a:off x="5259680" y="3229358"/>
                <a:ext cx="6499022" cy="18583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it-IT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it-IT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it-IT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6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it-IT" sz="16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num>
                            <m:den>
                              <m:eqArr>
                                <m:eqArrPr>
                                  <m:ctrlPr>
                                    <a:rPr lang="it-IT" sz="1600" i="1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sSub>
                                    <m:sSubPr>
                                      <m:ctrlPr>
                                        <a:rPr lang="it-IT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sz="1600" i="1"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</m:e>
                                    <m:sub>
                                      <m:r>
                                        <a:rPr lang="it-IT" sz="16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it-IT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sz="1600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it-IT" sz="16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eqArr>
                            </m:den>
                          </m:f>
                        </m:e>
                      </m:d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it-IT" sz="1600">
                                  <a:latin typeface="Cambria Math" panose="02040503050406030204" pitchFamily="18" charset="0"/>
                                </a:rPr>
                                <m:t>ξ</m:t>
                              </m:r>
                            </m:e>
                            <m:sub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it-IT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it-IT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600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it-IT" sz="1600" b="0" i="1" smtClean="0">
                                      <a:latin typeface="Cambria Math" panose="02040503050406030204" pitchFamily="18" charset="0"/>
                                    </a:rPr>
                                    <m:t>𝑐𝑠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it-IT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it-IT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l-GR" sz="1600" i="1">
                                          <a:latin typeface="Cambria Math" panose="02040503050406030204" pitchFamily="18" charset="0"/>
                                        </a:rPr>
                                        <m:t>α</m:t>
                                      </m:r>
                                    </m:e>
                                    <m:sub>
                                      <m:r>
                                        <a:rPr lang="it-IT" sz="16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it-IT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it-IT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az-Cyrl-AZ" sz="1600" i="1">
                                          <a:latin typeface="Cambria Math" panose="02040503050406030204" pitchFamily="18" charset="0"/>
                                        </a:rPr>
                                        <m:t>Ѳ</m:t>
                                      </m:r>
                                    </m:e>
                                    <m:sub>
                                      <m:r>
                                        <a:rPr lang="it-IT" sz="16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it-IT" sz="16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it-IT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az-Cyrl-AZ" sz="1600" i="1">
                                          <a:latin typeface="Cambria Math" panose="02040503050406030204" pitchFamily="18" charset="0"/>
                                        </a:rPr>
                                        <m:t>ф</m:t>
                                      </m:r>
                                    </m:e>
                                    <m:sub>
                                      <m:r>
                                        <a:rPr lang="it-IT" sz="16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  <m:d>
                                <m:dPr>
                                  <m:ctrlPr>
                                    <a:rPr lang="it-IT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type m:val="noBar"/>
                                      <m:ctrlPr>
                                        <a:rPr lang="it-IT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it-IT" sz="16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num>
                                    <m:den>
                                      <m:eqArr>
                                        <m:eqArrPr>
                                          <m:ctrlPr>
                                            <a:rPr lang="it-IT" sz="1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it-IT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it-IT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𝑔</m:t>
                                          </m:r>
                                        </m:e>
                                      </m:eqArr>
                                    </m:den>
                                  </m:f>
                                </m:e>
                              </m:d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it-IT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600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it-IT" sz="1600" b="0" i="1" smtClean="0">
                                      <a:latin typeface="Cambria Math" panose="02040503050406030204" pitchFamily="18" charset="0"/>
                                    </a:rPr>
                                    <m:t>𝑐𝑖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it-IT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it-IT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az-Cyrl-AZ" sz="1600" i="1">
                                          <a:latin typeface="Cambria Math" panose="02040503050406030204" pitchFamily="18" charset="0"/>
                                        </a:rPr>
                                        <m:t>Ѳ</m:t>
                                      </m:r>
                                    </m:e>
                                    <m:sub>
                                      <m:r>
                                        <a:rPr lang="it-IT" sz="16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it-IT" sz="16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it-IT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az-Cyrl-AZ" sz="1600" i="1">
                                          <a:latin typeface="Cambria Math" panose="02040503050406030204" pitchFamily="18" charset="0"/>
                                        </a:rPr>
                                        <m:t>ф</m:t>
                                      </m:r>
                                    </m:e>
                                    <m:sub>
                                      <m:r>
                                        <a:rPr lang="it-IT" sz="16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  <m:d>
                                <m:dPr>
                                  <m:ctrlPr>
                                    <a:rPr lang="it-IT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type m:val="noBar"/>
                                      <m:ctrlPr>
                                        <a:rPr lang="it-IT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it-IT" sz="1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̈"/>
                                              <m:ctrlPr>
                                                <a:rPr lang="it-IT" sz="16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it-IT" sz="16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it-IT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eqArr>
                                        <m:eqArrPr>
                                          <m:ctrlPr>
                                            <a:rPr lang="it-IT" sz="1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sSub>
                                            <m:sSubPr>
                                              <m:ctrlPr>
                                                <a:rPr lang="it-IT" sz="16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acc>
                                                <m:accPr>
                                                  <m:chr m:val="̈"/>
                                                  <m:ctrlPr>
                                                    <a:rPr lang="it-IT" sz="16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it-IT" sz="16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lang="it-IT" sz="16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r>
                                            <a:rPr lang="it-IT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den>
                                  </m:f>
                                </m:e>
                              </m:d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it-IT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600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it-IT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sz="1600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it-IT" sz="1600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sub>
                              </m:sSub>
                            </m:e>
                            <m:e>
                              <m:d>
                                <m:dPr>
                                  <m:ctrlPr>
                                    <a:rPr lang="it-IT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type m:val="noBar"/>
                                      <m:ctrlPr>
                                        <a:rPr lang="it-IT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it-IT" sz="1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̇"/>
                                              <m:ctrlPr>
                                                <a:rPr lang="it-IT" sz="16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az-Cyrl-AZ" sz="1600" i="1">
                                                  <a:latin typeface="Cambria Math" panose="02040503050406030204" pitchFamily="18" charset="0"/>
                                                </a:rPr>
                                                <m:t>ф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it-IT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eqArr>
                                        <m:eqArrPr>
                                          <m:ctrlPr>
                                            <a:rPr lang="it-IT" sz="1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it-IT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it-IT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den>
                                  </m:f>
                                </m:e>
                              </m:d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it-IT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600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it-IT" sz="1600" b="0" i="1" smtClean="0">
                                      <a:latin typeface="Cambria Math" panose="02040503050406030204" pitchFamily="18" charset="0"/>
                                    </a:rPr>
                                    <m:t>𝑐𝑖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it-IT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it-IT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az-Cyrl-AZ" sz="1600" i="1">
                                          <a:latin typeface="Cambria Math" panose="02040503050406030204" pitchFamily="18" charset="0"/>
                                        </a:rPr>
                                        <m:t>Ѳ</m:t>
                                      </m:r>
                                    </m:e>
                                    <m:sub>
                                      <m:r>
                                        <a:rPr lang="it-IT" sz="16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it-IT" sz="16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it-IT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az-Cyrl-AZ" sz="1600" i="1">
                                          <a:latin typeface="Cambria Math" panose="02040503050406030204" pitchFamily="18" charset="0"/>
                                        </a:rPr>
                                        <m:t>ф</m:t>
                                      </m:r>
                                    </m:e>
                                    <m:sub>
                                      <m:r>
                                        <a:rPr lang="it-IT" sz="16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  <m:d>
                                <m:dPr>
                                  <m:ctrlPr>
                                    <a:rPr lang="it-IT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type m:val="noBar"/>
                                      <m:ctrlPr>
                                        <a:rPr lang="it-IT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it-IT" sz="16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num>
                                    <m:den>
                                      <m:eqArr>
                                        <m:eqArrPr>
                                          <m:ctrlPr>
                                            <a:rPr lang="it-IT" sz="1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it-IT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it-IT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acc>
                                                <m:accPr>
                                                  <m:chr m:val="̇"/>
                                                  <m:ctrlPr>
                                                    <a:rPr lang="it-IT" sz="16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az-Cyrl-AZ" sz="1600" i="1">
                                                      <a:latin typeface="Cambria Math" panose="02040503050406030204" pitchFamily="18" charset="0"/>
                                                    </a:rPr>
                                                    <m:t>Ѳ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lang="it-IT" sz="1600" i="1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</m:sSub>
                                        </m:e>
                                      </m:eqArr>
                                    </m:den>
                                  </m:f>
                                </m:e>
                              </m:d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it-IT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600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it-IT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sz="1600" b="0" i="1" smtClean="0"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</m:e>
                                    <m:sub>
                                      <m:r>
                                        <a:rPr lang="it-IT" sz="1600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it-IT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600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it-IT" sz="1600" b="0" i="1" smtClean="0">
                                      <a:latin typeface="Cambria Math" panose="02040503050406030204" pitchFamily="18" charset="0"/>
                                    </a:rPr>
                                    <m:t>𝑐𝑠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it-IT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it-IT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l-GR" sz="1600" i="1">
                                          <a:latin typeface="Cambria Math" panose="02040503050406030204" pitchFamily="18" charset="0"/>
                                        </a:rPr>
                                        <m:t>α</m:t>
                                      </m:r>
                                    </m:e>
                                    <m:sub>
                                      <m:r>
                                        <a:rPr lang="it-IT" sz="16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it-IT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it-IT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az-Cyrl-AZ" sz="1600" i="1">
                                          <a:latin typeface="Cambria Math" panose="02040503050406030204" pitchFamily="18" charset="0"/>
                                        </a:rPr>
                                        <m:t>Ѳ</m:t>
                                      </m:r>
                                    </m:e>
                                    <m:sub>
                                      <m:r>
                                        <a:rPr lang="it-IT" sz="16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it-IT" sz="16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it-IT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az-Cyrl-AZ" sz="1600" i="1">
                                          <a:latin typeface="Cambria Math" panose="02040503050406030204" pitchFamily="18" charset="0"/>
                                        </a:rPr>
                                        <m:t>ф</m:t>
                                      </m:r>
                                    </m:e>
                                    <m:sub>
                                      <m:r>
                                        <a:rPr lang="it-IT" sz="16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it-IT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6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it-IT" sz="16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sub>
                              </m:sSub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it-IT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600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it-IT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sz="1600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it-IT" sz="1600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it-IT" sz="1600" dirty="0"/>
              </a:p>
            </p:txBody>
          </p:sp>
        </mc:Choice>
        <mc:Fallback xmlns="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402BDBE0-50D5-4281-9F25-9E79BB1DF0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9680" y="3229358"/>
                <a:ext cx="6499022" cy="185832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asellaDiTesto 6">
            <a:extLst>
              <a:ext uri="{FF2B5EF4-FFF2-40B4-BE49-F238E27FC236}">
                <a16:creationId xmlns:a16="http://schemas.microsoft.com/office/drawing/2014/main" id="{51639D37-FC65-451C-A9BF-BD443F102C05}"/>
              </a:ext>
            </a:extLst>
          </p:cNvPr>
          <p:cNvSpPr txBox="1"/>
          <p:nvPr/>
        </p:nvSpPr>
        <p:spPr>
          <a:xfrm>
            <a:off x="1030623" y="2466136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The state dynamics </a:t>
            </a:r>
            <a:r>
              <a:rPr lang="it-IT" dirty="0" err="1"/>
              <a:t>used</a:t>
            </a:r>
            <a:r>
              <a:rPr lang="it-IT" dirty="0"/>
              <a:t> and the </a:t>
            </a:r>
            <a:r>
              <a:rPr lang="it-IT" dirty="0" err="1"/>
              <a:t>measurement</a:t>
            </a:r>
            <a:r>
              <a:rPr lang="it-IT" dirty="0"/>
              <a:t> </a:t>
            </a:r>
            <a:r>
              <a:rPr lang="it-IT" dirty="0" err="1"/>
              <a:t>function</a:t>
            </a:r>
            <a:r>
              <a:rPr lang="it-IT" dirty="0"/>
              <a:t> are </a:t>
            </a:r>
          </a:p>
        </p:txBody>
      </p:sp>
    </p:spTree>
    <p:extLst>
      <p:ext uri="{BB962C8B-B14F-4D97-AF65-F5344CB8AC3E}">
        <p14:creationId xmlns:p14="http://schemas.microsoft.com/office/powerpoint/2010/main" val="203883631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7E84BE8-AE7C-44C4-ADE0-F0F386C54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Kalman </a:t>
            </a:r>
            <a:r>
              <a:rPr lang="it-IT" dirty="0" err="1"/>
              <a:t>Prediction</a:t>
            </a:r>
            <a:r>
              <a:rPr lang="it-IT" dirty="0"/>
              <a:t> and </a:t>
            </a:r>
            <a:r>
              <a:rPr lang="it-IT" dirty="0" err="1"/>
              <a:t>Correction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CBCD98C6-CA82-4BB5-9995-A805B9147E33}"/>
                  </a:ext>
                </a:extLst>
              </p:cNvPr>
              <p:cNvSpPr txBox="1"/>
              <p:nvPr/>
            </p:nvSpPr>
            <p:spPr>
              <a:xfrm>
                <a:off x="5522412" y="2024026"/>
                <a:ext cx="4372159" cy="18151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it-IT" dirty="0"/>
                  <a:t>With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|"/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it-IT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it-IT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it-IT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it-IT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it-IT">
                                            <a:latin typeface="Cambria Math" panose="02040503050406030204" pitchFamily="18" charset="0"/>
                                          </a:rPr>
                                          <m:t>ξ</m:t>
                                        </m:r>
                                      </m:e>
                                      <m:sub>
                                        <m:r>
                                          <a:rPr lang="it-IT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it-IT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it-IT" i="1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it-IT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e>
                                </m:d>
                              </m:num>
                              <m:den>
                                <m:r>
                                  <a:rPr lang="it-IT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lang="it-IT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it-IT">
                                        <a:latin typeface="Cambria Math" panose="02040503050406030204" pitchFamily="18" charset="0"/>
                                      </a:rPr>
                                      <m:t>ξ</m:t>
                                    </m:r>
                                  </m:e>
                                  <m:sub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  <m:sub>
                        <m:sSub>
                          <m:sSubPr>
                            <m:ctrlPr>
                              <a:rPr lang="it-IT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it-IT">
                                    <a:latin typeface="Cambria Math" panose="02040503050406030204" pitchFamily="18" charset="0"/>
                                  </a:rPr>
                                  <m:t>ξ</m:t>
                                </m:r>
                              </m:e>
                            </m:acc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eqArr>
                        <m:eqArr>
                          <m:eqArr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  0  </m:t>
                            </m:r>
                          </m:e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  1  </m:t>
                            </m:r>
                          </m:e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  0  </m:t>
                            </m:r>
                          </m:e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  0  </m:t>
                            </m:r>
                          </m:e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  0  </m:t>
                            </m:r>
                          </m:e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  0  </m:t>
                            </m:r>
                          </m:e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  0  </m:t>
                            </m:r>
                          </m:e>
                        </m:eqArr>
                        <m:eqArr>
                          <m:eqArr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eqArr>
                        <m:eqArr>
                          <m:eqArr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 0</m:t>
                            </m:r>
                          </m:e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l-GR" b="0" i="1" smtClean="0">
                                <a:latin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 0</m:t>
                            </m:r>
                          </m:e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 1</m:t>
                            </m:r>
                          </m:e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 0</m:t>
                            </m:r>
                          </m:e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 0</m:t>
                            </m:r>
                          </m:e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 0</m:t>
                            </m:r>
                          </m:e>
                        </m:eqArr>
                        <m:eqArr>
                          <m:eqArr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0 </m:t>
                            </m:r>
                          </m:e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0 </m:t>
                            </m:r>
                          </m:e>
                          <m:e>
                            <m:r>
                              <m:rPr>
                                <m:sty m:val="p"/>
                              </m:rPr>
                              <a:rPr lang="el-GR" i="1">
                                <a:latin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0 </m:t>
                            </m:r>
                          </m:e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1 </m:t>
                            </m:r>
                          </m:e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0 </m:t>
                            </m:r>
                          </m:e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0 </m:t>
                            </m:r>
                          </m:e>
                        </m:eqArr>
                        <m:eqArr>
                          <m:eqArr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0  </m:t>
                            </m:r>
                          </m:e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0  </m:t>
                            </m:r>
                          </m:e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0  </m:t>
                            </m:r>
                          </m:e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0  </m:t>
                            </m:r>
                          </m:e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0  </m:t>
                            </m:r>
                          </m:e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1  </m:t>
                            </m:r>
                          </m:e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0  </m:t>
                            </m:r>
                          </m:e>
                        </m:eqArr>
                        <m:eqArr>
                          <m:eqArr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eqArr>
                      </m:e>
                    </m:d>
                  </m:oMath>
                </a14:m>
                <a:endParaRPr lang="it-IT" dirty="0"/>
              </a:p>
            </p:txBody>
          </p:sp>
        </mc:Choice>
        <mc:Fallback xmlns="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CBCD98C6-CA82-4BB5-9995-A805B9147E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2412" y="2024026"/>
                <a:ext cx="4372159" cy="1815177"/>
              </a:xfrm>
              <a:prstGeom prst="rect">
                <a:avLst/>
              </a:prstGeom>
              <a:blipFill>
                <a:blip r:embed="rId2"/>
                <a:stretch>
                  <a:fillRect l="-334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B7A5A09F-EC6F-4297-A64E-381CCA452B1F}"/>
                  </a:ext>
                </a:extLst>
              </p:cNvPr>
              <p:cNvSpPr txBox="1"/>
              <p:nvPr/>
            </p:nvSpPr>
            <p:spPr>
              <a:xfrm>
                <a:off x="1217953" y="2222581"/>
                <a:ext cx="1640577" cy="3236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it-IT">
                                  <a:latin typeface="Cambria Math" panose="02040503050406030204" pitchFamily="18" charset="0"/>
                                </a:rPr>
                                <m:t>ξ</m:t>
                              </m:r>
                            </m:e>
                          </m:acc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+1|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it-IT">
                                  <a:latin typeface="Cambria Math" panose="02040503050406030204" pitchFamily="18" charset="0"/>
                                </a:rPr>
                                <m:t>ξ</m:t>
                              </m:r>
                            </m:e>
                          </m:acc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B7A5A09F-EC6F-4297-A64E-381CCA452B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7953" y="2222581"/>
                <a:ext cx="1640577" cy="323678"/>
              </a:xfrm>
              <a:prstGeom prst="rect">
                <a:avLst/>
              </a:prstGeom>
              <a:blipFill>
                <a:blip r:embed="rId3"/>
                <a:stretch>
                  <a:fillRect l="-4461" t="-22642" r="-4833" b="-2452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3D35A956-2775-4CF7-AC66-2550DF9C8E3A}"/>
                  </a:ext>
                </a:extLst>
              </p:cNvPr>
              <p:cNvSpPr txBox="1"/>
              <p:nvPr/>
            </p:nvSpPr>
            <p:spPr>
              <a:xfrm>
                <a:off x="1177571" y="2774232"/>
                <a:ext cx="2407390" cy="3147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+1|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bSup>
                        <m:sSubSup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3D35A956-2775-4CF7-AC66-2550DF9C8E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7571" y="2774232"/>
                <a:ext cx="2407390" cy="314766"/>
              </a:xfrm>
              <a:prstGeom prst="rect">
                <a:avLst/>
              </a:prstGeom>
              <a:blipFill>
                <a:blip r:embed="rId4"/>
                <a:stretch>
                  <a:fillRect l="-1772" r="-506" b="-2692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ttangolo 6">
            <a:extLst>
              <a:ext uri="{FF2B5EF4-FFF2-40B4-BE49-F238E27FC236}">
                <a16:creationId xmlns:a16="http://schemas.microsoft.com/office/drawing/2014/main" id="{576413C5-C85B-4BDB-B246-E9409878CB2F}"/>
              </a:ext>
            </a:extLst>
          </p:cNvPr>
          <p:cNvSpPr/>
          <p:nvPr/>
        </p:nvSpPr>
        <p:spPr>
          <a:xfrm>
            <a:off x="1002890" y="2202749"/>
            <a:ext cx="2688265" cy="1006943"/>
          </a:xfrm>
          <a:prstGeom prst="rect">
            <a:avLst/>
          </a:prstGeom>
          <a:noFill/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4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446F1220-3657-44B4-B520-82C0248E9AA4}"/>
                  </a:ext>
                </a:extLst>
              </p:cNvPr>
              <p:cNvSpPr txBox="1"/>
              <p:nvPr/>
            </p:nvSpPr>
            <p:spPr>
              <a:xfrm>
                <a:off x="1048701" y="5015361"/>
                <a:ext cx="4395434" cy="3236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it-IT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it-IT">
                                  <a:latin typeface="Cambria Math" panose="02040503050406030204" pitchFamily="18" charset="0"/>
                                </a:rPr>
                                <m:t>ξ</m:t>
                              </m:r>
                            </m:e>
                          </m:acc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+1|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it-IT">
                                  <a:latin typeface="Cambria Math" panose="02040503050406030204" pitchFamily="18" charset="0"/>
                                </a:rPr>
                                <m:t>ξ</m:t>
                              </m:r>
                            </m:e>
                          </m:acc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+1|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sty m:val="p"/>
                                    </m:rPr>
                                    <a:rPr lang="it-IT">
                                      <a:latin typeface="Cambria Math" panose="02040503050406030204" pitchFamily="18" charset="0"/>
                                    </a:rPr>
                                    <m:t>ξ</m:t>
                                  </m:r>
                                </m:e>
                              </m:acc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+1|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446F1220-3657-44B4-B520-82C0248E9A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8701" y="5015361"/>
                <a:ext cx="4395434" cy="323678"/>
              </a:xfrm>
              <a:prstGeom prst="rect">
                <a:avLst/>
              </a:prstGeom>
              <a:blipFill>
                <a:blip r:embed="rId5"/>
                <a:stretch>
                  <a:fillRect l="-1110" t="-22642" r="-1248" b="-2452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EAF217CE-5031-4D64-AB0D-739A13798C21}"/>
                  </a:ext>
                </a:extLst>
              </p:cNvPr>
              <p:cNvSpPr txBox="1"/>
              <p:nvPr/>
            </p:nvSpPr>
            <p:spPr>
              <a:xfrm>
                <a:off x="1060898" y="4395175"/>
                <a:ext cx="2389244" cy="3147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+1|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bSup>
                        <m:sSubSup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sSubSup>
                        <m:sSubSup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EAF217CE-5031-4D64-AB0D-739A13798C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0898" y="4395175"/>
                <a:ext cx="2389244" cy="314766"/>
              </a:xfrm>
              <a:prstGeom prst="rect">
                <a:avLst/>
              </a:prstGeom>
              <a:blipFill>
                <a:blip r:embed="rId6"/>
                <a:stretch>
                  <a:fillRect l="-1786" r="-765" b="-25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AB77D9D2-645B-4D6D-B4BD-74B3C344353F}"/>
                  </a:ext>
                </a:extLst>
              </p:cNvPr>
              <p:cNvSpPr txBox="1"/>
              <p:nvPr/>
            </p:nvSpPr>
            <p:spPr>
              <a:xfrm>
                <a:off x="1060898" y="3917199"/>
                <a:ext cx="3156505" cy="3147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+1|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bSup>
                        <m:sSubSup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AB77D9D2-645B-4D6D-B4BD-74B3C34435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0898" y="3917199"/>
                <a:ext cx="3156505" cy="314766"/>
              </a:xfrm>
              <a:prstGeom prst="rect">
                <a:avLst/>
              </a:prstGeom>
              <a:blipFill>
                <a:blip r:embed="rId7"/>
                <a:stretch>
                  <a:fillRect l="-1158" r="-386" b="-2745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EC44D5EB-F328-4058-B1C4-724BC4EB7313}"/>
                  </a:ext>
                </a:extLst>
              </p:cNvPr>
              <p:cNvSpPr txBox="1"/>
              <p:nvPr/>
            </p:nvSpPr>
            <p:spPr>
              <a:xfrm>
                <a:off x="1060898" y="5533819"/>
                <a:ext cx="3338991" cy="3018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+1|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)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+1|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EC44D5EB-F328-4058-B1C4-724BC4EB73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0898" y="5533819"/>
                <a:ext cx="3338991" cy="301878"/>
              </a:xfrm>
              <a:prstGeom prst="rect">
                <a:avLst/>
              </a:prstGeom>
              <a:blipFill>
                <a:blip r:embed="rId8"/>
                <a:stretch>
                  <a:fillRect l="-1095" r="-182" b="-2857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2DCCF3CF-F93A-41BA-A0AF-83A77359A2B0}"/>
                  </a:ext>
                </a:extLst>
              </p:cNvPr>
              <p:cNvSpPr txBox="1"/>
              <p:nvPr/>
            </p:nvSpPr>
            <p:spPr>
              <a:xfrm>
                <a:off x="6374950" y="4613714"/>
                <a:ext cx="2415405" cy="5481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it-IT" dirty="0"/>
                  <a:t>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|"/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it-IT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it-IT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d>
                                  <m:dPr>
                                    <m:ctrlP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it-IT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it-IT">
                                            <a:latin typeface="Cambria Math" panose="02040503050406030204" pitchFamily="18" charset="0"/>
                                          </a:rPr>
                                          <m:t>ξ</m:t>
                                        </m:r>
                                      </m:e>
                                      <m:sub>
                                        <m:r>
                                          <a:rPr lang="it-IT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it-IT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it-IT" i="1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it-IT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e>
                                </m:d>
                              </m:num>
                              <m:den>
                                <m:r>
                                  <a:rPr lang="it-IT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lang="it-IT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it-IT">
                                        <a:latin typeface="Cambria Math" panose="02040503050406030204" pitchFamily="18" charset="0"/>
                                      </a:rPr>
                                      <m:t>ξ</m:t>
                                    </m:r>
                                  </m:e>
                                  <m:sub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  <m:sub>
                        <m:sSub>
                          <m:sSub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it-IT">
                                    <a:latin typeface="Cambria Math" panose="02040503050406030204" pitchFamily="18" charset="0"/>
                                  </a:rPr>
                                  <m:t>ξ</m:t>
                                </m:r>
                              </m:e>
                            </m:acc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+1|</m:t>
                            </m:r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sub>
                    </m:sSub>
                  </m:oMath>
                </a14:m>
                <a:endParaRPr lang="it-IT" dirty="0"/>
              </a:p>
            </p:txBody>
          </p:sp>
        </mc:Choice>
        <mc:Fallback xmlns="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2DCCF3CF-F93A-41BA-A0AF-83A77359A2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4950" y="4613714"/>
                <a:ext cx="2415405" cy="548163"/>
              </a:xfrm>
              <a:prstGeom prst="rect">
                <a:avLst/>
              </a:prstGeom>
              <a:blipFill>
                <a:blip r:embed="rId9"/>
                <a:stretch>
                  <a:fillRect l="-6061" t="-166667" r="-10101" b="-21666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ttangolo 12">
            <a:extLst>
              <a:ext uri="{FF2B5EF4-FFF2-40B4-BE49-F238E27FC236}">
                <a16:creationId xmlns:a16="http://schemas.microsoft.com/office/drawing/2014/main" id="{E0FE83B8-0327-40AA-8855-BB04EE24E643}"/>
              </a:ext>
            </a:extLst>
          </p:cNvPr>
          <p:cNvSpPr/>
          <p:nvPr/>
        </p:nvSpPr>
        <p:spPr>
          <a:xfrm>
            <a:off x="1002890" y="3781175"/>
            <a:ext cx="4441245" cy="2213242"/>
          </a:xfrm>
          <a:prstGeom prst="rect">
            <a:avLst/>
          </a:prstGeom>
          <a:noFill/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600"/>
          </a:p>
        </p:txBody>
      </p:sp>
    </p:spTree>
    <p:extLst>
      <p:ext uri="{BB962C8B-B14F-4D97-AF65-F5344CB8AC3E}">
        <p14:creationId xmlns:p14="http://schemas.microsoft.com/office/powerpoint/2010/main" val="30893655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7E84BE8-AE7C-44C4-ADE0-F0F386C54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Tests</a:t>
            </a:r>
            <a:r>
              <a:rPr lang="it-IT" dirty="0"/>
              <a:t> Kalman Estimator</a:t>
            </a:r>
          </a:p>
        </p:txBody>
      </p:sp>
      <p:pic>
        <p:nvPicPr>
          <p:cNvPr id="5" name="Registrazione schermo 4">
            <a:hlinkClick r:id="" action="ppaction://media"/>
            <a:extLst>
              <a:ext uri="{FF2B5EF4-FFF2-40B4-BE49-F238E27FC236}">
                <a16:creationId xmlns:a16="http://schemas.microsoft.com/office/drawing/2014/main" id="{DB390227-5667-4AF1-B566-9082C01D302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039165" y="2263806"/>
            <a:ext cx="7863986" cy="375326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D97069A6-4026-47C3-B08F-76D8205D9C1C}"/>
                  </a:ext>
                </a:extLst>
              </p:cNvPr>
              <p:cNvSpPr txBox="1"/>
              <p:nvPr/>
            </p:nvSpPr>
            <p:spPr>
              <a:xfrm>
                <a:off x="448647" y="2496522"/>
                <a:ext cx="2655214" cy="10772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1600" i="1" dirty="0"/>
                  <a:t>References: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l-G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az-Cyrl-AZ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Ѳ</m:t>
                        </m:r>
                      </m:e>
                      <m:sub>
                        <m:r>
                          <a:rPr lang="it-IT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m:rPr>
                        <m:nor/>
                      </m:rPr>
                      <a:rPr lang="it-IT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= </m:t>
                    </m:r>
                    <m:r>
                      <a:rPr lang="it-IT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𝑟𝑎𝑚𝑝</m:t>
                    </m:r>
                    <m:r>
                      <a:rPr lang="it-IT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(0, 180)°</m:t>
                    </m:r>
                  </m:oMath>
                </a14:m>
                <a:endParaRPr lang="it-IT" sz="16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l-G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ν</m:t>
                        </m:r>
                      </m:e>
                      <m:sub>
                        <m:r>
                          <a:rPr lang="it-IT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m:rPr>
                        <m:nor/>
                      </m:rPr>
                      <a:rPr lang="it-IT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r>
                      <m:rPr>
                        <m:nor/>
                      </m:rPr>
                      <a:rPr lang="it-IT" sz="1600" i="1" dirty="0" smtClean="0">
                        <a:ea typeface="Cambria Math" panose="02040503050406030204" pitchFamily="18" charset="0"/>
                      </a:rPr>
                      <m:t>0</m:t>
                    </m:r>
                    <m:r>
                      <m:rPr>
                        <m:nor/>
                      </m:rPr>
                      <a:rPr lang="it-IT" sz="1600" b="0" i="1" dirty="0" smtClean="0"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it-IT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</m:t>
                    </m:r>
                    <m:r>
                      <m:rPr>
                        <m:nor/>
                      </m:rPr>
                      <a:rPr lang="it-IT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r>
                      <m:rPr>
                        <m:nor/>
                      </m:rPr>
                      <a:rPr lang="it-IT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</m:t>
                    </m:r>
                  </m:oMath>
                </a14:m>
                <a:endParaRPr lang="it-IT" sz="16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sz="1600" dirty="0"/>
                  <a:t>Slope: </a:t>
                </a:r>
                <a14:m>
                  <m:oMath xmlns:m="http://schemas.openxmlformats.org/officeDocument/2006/math">
                    <m:r>
                      <a:rPr lang="it-IT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𝑟𝑎𝑚𝑝</m:t>
                    </m:r>
                    <m:r>
                      <a:rPr lang="it-IT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(0,−15, 15)°</m:t>
                    </m:r>
                  </m:oMath>
                </a14:m>
                <a:endParaRPr lang="it-IT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D97069A6-4026-47C3-B08F-76D8205D9C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647" y="2496522"/>
                <a:ext cx="2655214" cy="1077218"/>
              </a:xfrm>
              <a:prstGeom prst="rect">
                <a:avLst/>
              </a:prstGeom>
              <a:blipFill>
                <a:blip r:embed="rId5"/>
                <a:stretch>
                  <a:fillRect l="-1379" t="-1705" b="-681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asellaDiTesto 2">
            <a:extLst>
              <a:ext uri="{FF2B5EF4-FFF2-40B4-BE49-F238E27FC236}">
                <a16:creationId xmlns:a16="http://schemas.microsoft.com/office/drawing/2014/main" id="{E63413B5-99D8-4E66-9E7A-20FA939FB2F5}"/>
              </a:ext>
            </a:extLst>
          </p:cNvPr>
          <p:cNvSpPr txBox="1"/>
          <p:nvPr/>
        </p:nvSpPr>
        <p:spPr>
          <a:xfrm>
            <a:off x="10654019" y="2624533"/>
            <a:ext cx="7024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100" dirty="0"/>
              <a:t>Speed x5</a:t>
            </a:r>
          </a:p>
        </p:txBody>
      </p:sp>
    </p:spTree>
    <p:extLst>
      <p:ext uri="{BB962C8B-B14F-4D97-AF65-F5344CB8AC3E}">
        <p14:creationId xmlns:p14="http://schemas.microsoft.com/office/powerpoint/2010/main" val="3088824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402"/>
    </mc:Choice>
    <mc:Fallback xmlns="">
      <p:transition spd="slow" advTm="74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57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F6190DA-3E7B-47FF-AE83-913335EBD3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3912" y="250734"/>
            <a:ext cx="10459674" cy="1450757"/>
          </a:xfrm>
        </p:spPr>
        <p:txBody>
          <a:bodyPr/>
          <a:lstStyle/>
          <a:p>
            <a:r>
              <a:rPr lang="it-IT" dirty="0" err="1"/>
              <a:t>Referece</a:t>
            </a:r>
            <a:r>
              <a:rPr lang="it-IT" dirty="0"/>
              <a:t> Systems and </a:t>
            </a:r>
            <a:r>
              <a:rPr lang="it-IT" dirty="0" err="1"/>
              <a:t>Physical</a:t>
            </a:r>
            <a:r>
              <a:rPr lang="it-IT" dirty="0"/>
              <a:t> </a:t>
            </a:r>
            <a:r>
              <a:rPr lang="it-IT" dirty="0" err="1"/>
              <a:t>Parameters</a:t>
            </a:r>
            <a:endParaRPr lang="it-IT" dirty="0"/>
          </a:p>
        </p:txBody>
      </p:sp>
      <p:pic>
        <p:nvPicPr>
          <p:cNvPr id="45" name="Segnaposto contenuto 44">
            <a:extLst>
              <a:ext uri="{FF2B5EF4-FFF2-40B4-BE49-F238E27FC236}">
                <a16:creationId xmlns:a16="http://schemas.microsoft.com/office/drawing/2014/main" id="{37676C28-97F7-4D9C-8551-D2E19F9793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65408" y="1701491"/>
            <a:ext cx="3559792" cy="3944300"/>
          </a:xfrm>
        </p:spPr>
      </p:pic>
      <p:pic>
        <p:nvPicPr>
          <p:cNvPr id="47" name="Elemento grafico 46">
            <a:extLst>
              <a:ext uri="{FF2B5EF4-FFF2-40B4-BE49-F238E27FC236}">
                <a16:creationId xmlns:a16="http://schemas.microsoft.com/office/drawing/2014/main" id="{15847945-7161-4467-A90C-C59D315B61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186612" y="1208853"/>
            <a:ext cx="6696283" cy="4517154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BD7C8C7B-0713-48EA-9293-98FC2EAFFDDD}"/>
              </a:ext>
            </a:extLst>
          </p:cNvPr>
          <p:cNvSpPr txBox="1"/>
          <p:nvPr/>
        </p:nvSpPr>
        <p:spPr>
          <a:xfrm>
            <a:off x="584072" y="5868620"/>
            <a:ext cx="97275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 err="1"/>
              <a:t>Parameters</a:t>
            </a:r>
            <a:r>
              <a:rPr lang="it-IT" sz="1200" dirty="0"/>
              <a:t> </a:t>
            </a:r>
            <a:r>
              <a:rPr lang="it-IT" sz="1200" dirty="0" err="1"/>
              <a:t>taken</a:t>
            </a:r>
            <a:r>
              <a:rPr lang="it-IT" sz="1200" dirty="0"/>
              <a:t> from G. Lentini </a:t>
            </a:r>
            <a:r>
              <a:rPr lang="it-IT" sz="1200" i="1" dirty="0"/>
              <a:t>et al</a:t>
            </a:r>
            <a:r>
              <a:rPr lang="it-IT" sz="1200" dirty="0"/>
              <a:t>., "Alter-Ego: A Mobile Robot With a </a:t>
            </a:r>
            <a:r>
              <a:rPr lang="it-IT" sz="1200" dirty="0" err="1"/>
              <a:t>Functionally</a:t>
            </a:r>
            <a:r>
              <a:rPr lang="it-IT" sz="1200" dirty="0"/>
              <a:t> </a:t>
            </a:r>
            <a:r>
              <a:rPr lang="it-IT" sz="1200" dirty="0" err="1"/>
              <a:t>Anthropomorphic</a:t>
            </a:r>
            <a:r>
              <a:rPr lang="it-IT" sz="1200" dirty="0"/>
              <a:t> </a:t>
            </a:r>
            <a:r>
              <a:rPr lang="it-IT" sz="1200" dirty="0" err="1"/>
              <a:t>Upper</a:t>
            </a:r>
            <a:r>
              <a:rPr lang="it-IT" sz="1200" dirty="0"/>
              <a:t> Body </a:t>
            </a:r>
            <a:r>
              <a:rPr lang="it-IT" sz="1200" dirty="0" err="1"/>
              <a:t>Designed</a:t>
            </a:r>
            <a:r>
              <a:rPr lang="it-IT" sz="1200" dirty="0"/>
              <a:t> for </a:t>
            </a:r>
            <a:r>
              <a:rPr lang="it-IT" sz="1200" dirty="0" err="1"/>
              <a:t>Physical</a:t>
            </a:r>
            <a:r>
              <a:rPr lang="it-IT" sz="1200" dirty="0"/>
              <a:t> Interaction," </a:t>
            </a:r>
          </a:p>
          <a:p>
            <a:r>
              <a:rPr lang="it-IT" sz="1200" dirty="0"/>
              <a:t>in </a:t>
            </a:r>
            <a:r>
              <a:rPr lang="it-IT" sz="1200" i="1" dirty="0"/>
              <a:t>IEEE </a:t>
            </a:r>
            <a:r>
              <a:rPr lang="it-IT" sz="1200" i="1" dirty="0" err="1"/>
              <a:t>Robotics</a:t>
            </a:r>
            <a:r>
              <a:rPr lang="it-IT" sz="1200" i="1" dirty="0"/>
              <a:t> &amp; Automation Magazine</a:t>
            </a:r>
            <a:r>
              <a:rPr lang="it-IT" sz="1200" dirty="0"/>
              <a:t>, vol. 26, no. 4, pp. 94-107, </a:t>
            </a:r>
            <a:r>
              <a:rPr lang="it-IT" sz="1200" dirty="0" err="1"/>
              <a:t>Dec</a:t>
            </a:r>
            <a:r>
              <a:rPr lang="it-IT" sz="1200" dirty="0"/>
              <a:t>. 2019, </a:t>
            </a:r>
            <a:r>
              <a:rPr lang="it-IT" sz="1200" dirty="0" err="1"/>
              <a:t>doi</a:t>
            </a:r>
            <a:r>
              <a:rPr lang="it-IT" sz="1200" dirty="0"/>
              <a:t>: 10.1109/MRA.2019.2943846.</a:t>
            </a:r>
          </a:p>
        </p:txBody>
      </p:sp>
    </p:spTree>
    <p:extLst>
      <p:ext uri="{BB962C8B-B14F-4D97-AF65-F5344CB8AC3E}">
        <p14:creationId xmlns:p14="http://schemas.microsoft.com/office/powerpoint/2010/main" val="14877622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810400B-82FE-4E50-8790-658C4DB5F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Kalman - </a:t>
            </a:r>
            <a:r>
              <a:rPr lang="it-IT" dirty="0" err="1"/>
              <a:t>Yaw</a:t>
            </a:r>
            <a:r>
              <a:rPr lang="it-IT" dirty="0"/>
              <a:t> Rate &amp; Pitch Rate </a:t>
            </a:r>
            <a:r>
              <a:rPr lang="it-IT" dirty="0" err="1"/>
              <a:t>Results</a:t>
            </a:r>
            <a:endParaRPr lang="it-IT" dirty="0"/>
          </a:p>
        </p:txBody>
      </p:sp>
      <p:pic>
        <p:nvPicPr>
          <p:cNvPr id="5" name="Elemento grafico 4">
            <a:extLst>
              <a:ext uri="{FF2B5EF4-FFF2-40B4-BE49-F238E27FC236}">
                <a16:creationId xmlns:a16="http://schemas.microsoft.com/office/drawing/2014/main" id="{BCB6BD53-C242-42ED-932A-69458716946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637" t="3811" b="5075"/>
          <a:stretch/>
        </p:blipFill>
        <p:spPr>
          <a:xfrm>
            <a:off x="221207" y="1863822"/>
            <a:ext cx="12572004" cy="4465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56852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810400B-82FE-4E50-8790-658C4DB5F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Kalman - </a:t>
            </a:r>
            <a:r>
              <a:rPr lang="it-IT" dirty="0" err="1"/>
              <a:t>Yaw</a:t>
            </a:r>
            <a:r>
              <a:rPr lang="it-IT" dirty="0"/>
              <a:t> Rate &amp; Pitch Rate </a:t>
            </a:r>
            <a:r>
              <a:rPr lang="it-IT" dirty="0" err="1"/>
              <a:t>Errors</a:t>
            </a:r>
            <a:endParaRPr lang="it-IT" dirty="0"/>
          </a:p>
        </p:txBody>
      </p:sp>
      <p:pic>
        <p:nvPicPr>
          <p:cNvPr id="5" name="Elemento grafico 4">
            <a:extLst>
              <a:ext uri="{FF2B5EF4-FFF2-40B4-BE49-F238E27FC236}">
                <a16:creationId xmlns:a16="http://schemas.microsoft.com/office/drawing/2014/main" id="{BCB6BD53-C242-42ED-932A-69458716946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698" t="4079" r="7723" b="34407"/>
          <a:stretch/>
        </p:blipFill>
        <p:spPr>
          <a:xfrm>
            <a:off x="323463" y="1847273"/>
            <a:ext cx="11545074" cy="4313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26547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810400B-82FE-4E50-8790-658C4DB5F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Kalman - </a:t>
            </a:r>
            <a:r>
              <a:rPr lang="it-IT" dirty="0" err="1"/>
              <a:t>Angles</a:t>
            </a:r>
            <a:r>
              <a:rPr lang="it-IT" dirty="0"/>
              <a:t> </a:t>
            </a:r>
            <a:r>
              <a:rPr lang="it-IT" dirty="0" err="1"/>
              <a:t>Results</a:t>
            </a:r>
            <a:endParaRPr lang="it-IT" dirty="0"/>
          </a:p>
        </p:txBody>
      </p:sp>
      <p:pic>
        <p:nvPicPr>
          <p:cNvPr id="4" name="Elemento grafico 3">
            <a:extLst>
              <a:ext uri="{FF2B5EF4-FFF2-40B4-BE49-F238E27FC236}">
                <a16:creationId xmlns:a16="http://schemas.microsoft.com/office/drawing/2014/main" id="{53616AD6-F33A-4D64-A20E-66534CA3A4C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540" r="8196" b="4374"/>
          <a:stretch/>
        </p:blipFill>
        <p:spPr>
          <a:xfrm>
            <a:off x="276838" y="1855432"/>
            <a:ext cx="11316748" cy="44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2768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810400B-82FE-4E50-8790-658C4DB5F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Kalman - </a:t>
            </a:r>
            <a:r>
              <a:rPr lang="it-IT" dirty="0" err="1"/>
              <a:t>Angles</a:t>
            </a:r>
            <a:r>
              <a:rPr lang="it-IT" dirty="0"/>
              <a:t> </a:t>
            </a:r>
            <a:r>
              <a:rPr lang="it-IT" dirty="0" err="1"/>
              <a:t>Errors</a:t>
            </a:r>
            <a:endParaRPr lang="it-IT" dirty="0"/>
          </a:p>
        </p:txBody>
      </p:sp>
      <p:pic>
        <p:nvPicPr>
          <p:cNvPr id="4" name="Elemento grafico 3">
            <a:extLst>
              <a:ext uri="{FF2B5EF4-FFF2-40B4-BE49-F238E27FC236}">
                <a16:creationId xmlns:a16="http://schemas.microsoft.com/office/drawing/2014/main" id="{53616AD6-F33A-4D64-A20E-66534CA3A4C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570" r="6987" b="4385"/>
          <a:stretch/>
        </p:blipFill>
        <p:spPr>
          <a:xfrm>
            <a:off x="218114" y="1828799"/>
            <a:ext cx="11618751" cy="4348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46492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C95BD5B-3799-4807-ABA8-A338C7ABB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Estimator: Input - Output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CasellaDiTesto 45">
                <a:extLst>
                  <a:ext uri="{FF2B5EF4-FFF2-40B4-BE49-F238E27FC236}">
                    <a16:creationId xmlns:a16="http://schemas.microsoft.com/office/drawing/2014/main" id="{A48BA83B-FC35-4504-B63F-A9CA1DB16DD2}"/>
                  </a:ext>
                </a:extLst>
              </p:cNvPr>
              <p:cNvSpPr txBox="1"/>
              <p:nvPr/>
            </p:nvSpPr>
            <p:spPr>
              <a:xfrm>
                <a:off x="715784" y="2423744"/>
                <a:ext cx="126689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l-GR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̃"/>
                                  <m:ctrlPr>
                                    <a:rPr lang="el-GR" i="1" dirty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nor/>
                                    </m:rPr>
                                    <a:rPr lang="el-GR" dirty="0" smtClean="0"/>
                                    <m:t>ω</m:t>
                                  </m:r>
                                </m:e>
                              </m:acc>
                            </m:e>
                          </m:d>
                        </m:e>
                        <m:sub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r>
                        <a:rPr lang="it-IT" b="0" i="1" dirty="0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it-IT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l-GR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̃"/>
                                  <m:ctrlPr>
                                    <a:rPr lang="el-GR" i="1" dirty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nor/>
                                    </m:rPr>
                                    <a:rPr lang="it-IT" b="0" i="0" dirty="0" smtClean="0"/>
                                    <m:t>a</m:t>
                                  </m:r>
                                </m:e>
                              </m:acc>
                            </m:e>
                          </m:d>
                        </m:e>
                        <m:sub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r>
                        <a:rPr lang="it-IT" i="1" dirty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it-IT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l-GR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̃"/>
                                  <m:ctrlPr>
                                    <a:rPr lang="el-GR" i="1" dirty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nor/>
                                    </m:rPr>
                                    <a:rPr lang="it-IT" b="0" i="0" dirty="0" smtClean="0"/>
                                    <m:t>m</m:t>
                                  </m:r>
                                </m:e>
                              </m:acc>
                            </m:e>
                          </m:d>
                        </m:e>
                        <m:sub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46" name="CasellaDiTesto 45">
                <a:extLst>
                  <a:ext uri="{FF2B5EF4-FFF2-40B4-BE49-F238E27FC236}">
                    <a16:creationId xmlns:a16="http://schemas.microsoft.com/office/drawing/2014/main" id="{A48BA83B-FC35-4504-B63F-A9CA1DB16D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784" y="2423744"/>
                <a:ext cx="1266895" cy="276999"/>
              </a:xfrm>
              <a:prstGeom prst="rect">
                <a:avLst/>
              </a:prstGeom>
              <a:blipFill>
                <a:blip r:embed="rId2"/>
                <a:stretch>
                  <a:fillRect t="-8889" r="-34615" b="-1555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Rettangolo 50">
            <a:extLst>
              <a:ext uri="{FF2B5EF4-FFF2-40B4-BE49-F238E27FC236}">
                <a16:creationId xmlns:a16="http://schemas.microsoft.com/office/drawing/2014/main" id="{B2527804-8921-4075-849D-2F45A9449595}"/>
              </a:ext>
            </a:extLst>
          </p:cNvPr>
          <p:cNvSpPr/>
          <p:nvPr/>
        </p:nvSpPr>
        <p:spPr>
          <a:xfrm>
            <a:off x="2308096" y="2221263"/>
            <a:ext cx="1811044" cy="11163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Kalman</a:t>
            </a:r>
          </a:p>
          <a:p>
            <a:pPr algn="ctr"/>
            <a:r>
              <a:rPr lang="it-IT" dirty="0"/>
              <a:t>Estimator</a:t>
            </a:r>
          </a:p>
        </p:txBody>
      </p:sp>
      <p:cxnSp>
        <p:nvCxnSpPr>
          <p:cNvPr id="54" name="Connettore 2 53">
            <a:extLst>
              <a:ext uri="{FF2B5EF4-FFF2-40B4-BE49-F238E27FC236}">
                <a16:creationId xmlns:a16="http://schemas.microsoft.com/office/drawing/2014/main" id="{D244519B-F77C-4247-9668-780716855EF6}"/>
              </a:ext>
            </a:extLst>
          </p:cNvPr>
          <p:cNvCxnSpPr>
            <a:cxnSpLocks/>
          </p:cNvCxnSpPr>
          <p:nvPr/>
        </p:nvCxnSpPr>
        <p:spPr>
          <a:xfrm>
            <a:off x="614150" y="2779447"/>
            <a:ext cx="168254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asellaDiTesto 22">
                <a:extLst>
                  <a:ext uri="{FF2B5EF4-FFF2-40B4-BE49-F238E27FC236}">
                    <a16:creationId xmlns:a16="http://schemas.microsoft.com/office/drawing/2014/main" id="{7D99AB18-084B-4E3C-925A-3F9A48730B94}"/>
                  </a:ext>
                </a:extLst>
              </p:cNvPr>
              <p:cNvSpPr txBox="1"/>
              <p:nvPr/>
            </p:nvSpPr>
            <p:spPr>
              <a:xfrm>
                <a:off x="4027072" y="2423744"/>
                <a:ext cx="1175748" cy="384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acc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,</m:t>
                      </m:r>
                      <m:acc>
                        <m:accPr>
                          <m:chr m:val="̂"/>
                          <m:ctrlPr>
                            <a:rPr lang="el-GR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az-Cyrl-AZ" i="1">
                              <a:latin typeface="Cambria Math" panose="02040503050406030204" pitchFamily="18" charset="0"/>
                            </a:rPr>
                            <m:t>Ѳ</m:t>
                          </m:r>
                        </m:e>
                      </m:acc>
                      <m:r>
                        <a:rPr lang="it-IT" i="1">
                          <a:latin typeface="Cambria Math" panose="02040503050406030204" pitchFamily="18" charset="0"/>
                        </a:rPr>
                        <m:t>,</m:t>
                      </m:r>
                      <m:acc>
                        <m:accPr>
                          <m:chr m:val="̂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az-Cyrl-AZ" i="1">
                              <a:latin typeface="Cambria Math" panose="02040503050406030204" pitchFamily="18" charset="0"/>
                            </a:rPr>
                            <m:t>ф</m:t>
                          </m:r>
                        </m:e>
                      </m:acc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23" name="CasellaDiTesto 22">
                <a:extLst>
                  <a:ext uri="{FF2B5EF4-FFF2-40B4-BE49-F238E27FC236}">
                    <a16:creationId xmlns:a16="http://schemas.microsoft.com/office/drawing/2014/main" id="{7D99AB18-084B-4E3C-925A-3F9A48730B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7072" y="2423744"/>
                <a:ext cx="1175748" cy="384336"/>
              </a:xfrm>
              <a:prstGeom prst="rect">
                <a:avLst/>
              </a:prstGeom>
              <a:blipFill>
                <a:blip r:embed="rId3"/>
                <a:stretch>
                  <a:fillRect t="-1587" r="-14063" b="-1269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Connettore 2 24">
            <a:extLst>
              <a:ext uri="{FF2B5EF4-FFF2-40B4-BE49-F238E27FC236}">
                <a16:creationId xmlns:a16="http://schemas.microsoft.com/office/drawing/2014/main" id="{723633FA-0D41-4691-8C3C-E0D4679097AB}"/>
              </a:ext>
            </a:extLst>
          </p:cNvPr>
          <p:cNvCxnSpPr>
            <a:cxnSpLocks/>
          </p:cNvCxnSpPr>
          <p:nvPr/>
        </p:nvCxnSpPr>
        <p:spPr>
          <a:xfrm>
            <a:off x="4119140" y="2779447"/>
            <a:ext cx="101898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87414DC1-C81A-4D71-901C-81DCFC4E5D03}"/>
                  </a:ext>
                </a:extLst>
              </p:cNvPr>
              <p:cNvSpPr txBox="1"/>
              <p:nvPr/>
            </p:nvSpPr>
            <p:spPr>
              <a:xfrm>
                <a:off x="4206381" y="2808080"/>
                <a:ext cx="817129" cy="43108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acc>
                            <m:accPr>
                              <m:chr m:val="̇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az-Cyrl-AZ" i="1">
                                  <a:latin typeface="Cambria Math" panose="02040503050406030204" pitchFamily="18" charset="0"/>
                                </a:rPr>
                                <m:t>Ѳ</m:t>
                              </m:r>
                            </m:e>
                          </m:acc>
                        </m:e>
                      </m:acc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,</m:t>
                      </m:r>
                      <m:acc>
                        <m:accPr>
                          <m:chr m:val="̂"/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acc>
                            <m:accPr>
                              <m:chr m:val="̇"/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az-Cyrl-AZ" i="1">
                                  <a:latin typeface="Cambria Math" panose="02040503050406030204" pitchFamily="18" charset="0"/>
                                </a:rPr>
                                <m:t>ф</m:t>
                              </m:r>
                            </m:e>
                          </m:acc>
                        </m:e>
                      </m:acc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87414DC1-C81A-4D71-901C-81DCFC4E5D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6381" y="2808080"/>
                <a:ext cx="817129" cy="431080"/>
              </a:xfrm>
              <a:prstGeom prst="rect">
                <a:avLst/>
              </a:prstGeom>
              <a:blipFill>
                <a:blip r:embed="rId4"/>
                <a:stretch>
                  <a:fillRect t="-1429" r="-27612" b="-1142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D01D0E76-DEA8-4AD3-BD0A-9ECBB90B18BE}"/>
                  </a:ext>
                </a:extLst>
              </p:cNvPr>
              <p:cNvSpPr txBox="1"/>
              <p:nvPr/>
            </p:nvSpPr>
            <p:spPr>
              <a:xfrm>
                <a:off x="565114" y="3618841"/>
                <a:ext cx="11122732" cy="26620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it-IT" b="0" dirty="0"/>
                  <a:t>Input: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el-GR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̃"/>
                                <m:ctrlPr>
                                  <a:rPr lang="el-GR" i="1" dirty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nor/>
                                  </m:rPr>
                                  <a:rPr lang="el-GR" dirty="0" smtClean="0"/>
                                  <m:t>ω</m:t>
                                </m:r>
                              </m:e>
                            </m:acc>
                          </m:e>
                        </m:d>
                      </m:e>
                      <m:sub>
                        <m:r>
                          <a:rPr lang="it-IT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it-IT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dirty="0"/>
                  <a:t> </a:t>
                </a:r>
                <a:r>
                  <a:rPr lang="it-IT" dirty="0" err="1"/>
                  <a:t>that</a:t>
                </a:r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the </a:t>
                </a:r>
                <a:r>
                  <a:rPr lang="it-IT" dirty="0" err="1"/>
                  <a:t>angular</a:t>
                </a:r>
                <a:r>
                  <a:rPr lang="it-IT" dirty="0"/>
                  <a:t> </a:t>
                </a:r>
                <a:r>
                  <a:rPr lang="it-IT" dirty="0" err="1"/>
                  <a:t>velocity</a:t>
                </a:r>
                <a:r>
                  <a:rPr lang="it-IT" dirty="0"/>
                  <a:t> from </a:t>
                </a:r>
                <a:r>
                  <a:rPr lang="it-IT" dirty="0" err="1"/>
                  <a:t>gyroscope</a:t>
                </a:r>
                <a:r>
                  <a:rPr lang="it-IT" dirty="0"/>
                  <a:t> in frame {C}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el-GR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̃"/>
                                <m:ctrlPr>
                                  <a:rPr lang="el-GR" i="1" dirty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nor/>
                                  </m:rPr>
                                  <a:rPr lang="it-IT" b="0" i="0" dirty="0" smtClean="0"/>
                                  <m:t>a</m:t>
                                </m:r>
                              </m:e>
                            </m:acc>
                          </m:e>
                        </m:d>
                      </m:e>
                      <m:sub>
                        <m:r>
                          <a:rPr lang="it-IT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it-IT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dirty="0"/>
                  <a:t> </a:t>
                </a:r>
                <a:r>
                  <a:rPr lang="it-IT" dirty="0" err="1"/>
                  <a:t>that</a:t>
                </a:r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the </a:t>
                </a:r>
                <a:r>
                  <a:rPr lang="it-IT" dirty="0" err="1"/>
                  <a:t>acceleration</a:t>
                </a:r>
                <a:r>
                  <a:rPr lang="it-IT" dirty="0"/>
                  <a:t> from </a:t>
                </a:r>
                <a:r>
                  <a:rPr lang="it-IT" dirty="0" err="1"/>
                  <a:t>accelerometer</a:t>
                </a:r>
                <a:r>
                  <a:rPr lang="it-IT" dirty="0"/>
                  <a:t> in frame {C}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el-GR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̃"/>
                                <m:ctrlPr>
                                  <a:rPr lang="el-GR" i="1" dirty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nor/>
                                  </m:rPr>
                                  <a:rPr lang="it-IT" b="0" i="0" dirty="0" smtClean="0"/>
                                  <m:t>m</m:t>
                                </m:r>
                              </m:e>
                            </m:acc>
                          </m:e>
                        </m:d>
                      </m:e>
                      <m:sub>
                        <m:r>
                          <a:rPr lang="it-IT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it-IT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dirty="0" err="1"/>
                  <a:t>that</a:t>
                </a:r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the </a:t>
                </a:r>
                <a:r>
                  <a:rPr lang="it-IT" dirty="0" err="1"/>
                  <a:t>magnetic</a:t>
                </a:r>
                <a:r>
                  <a:rPr lang="it-IT" dirty="0"/>
                  <a:t> field from </a:t>
                </a:r>
                <a:r>
                  <a:rPr lang="it-IT" dirty="0" err="1"/>
                  <a:t>magnetometer</a:t>
                </a:r>
                <a:r>
                  <a:rPr lang="it-IT" dirty="0"/>
                  <a:t> in frame {C}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it-IT" dirty="0"/>
              </a:p>
              <a:p>
                <a:r>
                  <a:rPr lang="it-IT" b="0" dirty="0"/>
                  <a:t>Output: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</m:acc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acc>
                      <m:accPr>
                        <m:chr m:val="̂"/>
                        <m:ctrlPr>
                          <a:rPr lang="el-G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az-Cyrl-AZ" i="1">
                            <a:latin typeface="Cambria Math" panose="02040503050406030204" pitchFamily="18" charset="0"/>
                          </a:rPr>
                          <m:t>Ѳ</m:t>
                        </m:r>
                      </m:e>
                    </m:acc>
                    <m:r>
                      <a:rPr lang="it-IT" i="1">
                        <a:latin typeface="Cambria Math" panose="02040503050406030204" pitchFamily="18" charset="0"/>
                      </a:rPr>
                      <m:t>,</m:t>
                    </m:r>
                    <m:acc>
                      <m:accPr>
                        <m:chr m:val="̂"/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az-Cyrl-AZ" i="1">
                            <a:latin typeface="Cambria Math" panose="02040503050406030204" pitchFamily="18" charset="0"/>
                          </a:rPr>
                          <m:t>ф</m:t>
                        </m:r>
                      </m:e>
                    </m:acc>
                  </m:oMath>
                </a14:m>
                <a:r>
                  <a:rPr lang="it-IT" b="0" dirty="0"/>
                  <a:t> </a:t>
                </a:r>
                <a:r>
                  <a:rPr lang="it-IT" b="0" dirty="0" err="1"/>
                  <a:t>that</a:t>
                </a:r>
                <a:r>
                  <a:rPr lang="it-IT" dirty="0"/>
                  <a:t> are</a:t>
                </a:r>
                <a:r>
                  <a:rPr lang="it-IT" b="0" dirty="0"/>
                  <a:t> th</a:t>
                </a:r>
                <a:r>
                  <a:rPr lang="it-IT" dirty="0"/>
                  <a:t>e </a:t>
                </a:r>
                <a:r>
                  <a:rPr lang="it-IT" dirty="0" err="1"/>
                  <a:t>estimated</a:t>
                </a:r>
                <a:r>
                  <a:rPr lang="it-IT" dirty="0"/>
                  <a:t> </a:t>
                </a:r>
                <a:r>
                  <a:rPr lang="it-IT" dirty="0" err="1"/>
                  <a:t>slope</a:t>
                </a:r>
                <a:r>
                  <a:rPr lang="it-IT" dirty="0"/>
                  <a:t> angle, </a:t>
                </a:r>
                <a:r>
                  <a:rPr lang="it-IT" dirty="0" err="1"/>
                  <a:t>yaw</a:t>
                </a:r>
                <a:r>
                  <a:rPr lang="it-IT" dirty="0"/>
                  <a:t> angle and pitch angle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acc>
                          <m:accPr>
                            <m:chr m:val="̇"/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az-Cyrl-AZ" i="1">
                                <a:latin typeface="Cambria Math" panose="02040503050406030204" pitchFamily="18" charset="0"/>
                              </a:rPr>
                              <m:t>Ѳ</m:t>
                            </m:r>
                          </m:e>
                        </m:acc>
                      </m:e>
                    </m:acc>
                    <m:r>
                      <a:rPr lang="it-IT" b="0" i="1" smtClean="0">
                        <a:latin typeface="Cambria Math" panose="02040503050406030204" pitchFamily="18" charset="0"/>
                      </a:rPr>
                      <m:t>,</m:t>
                    </m:r>
                    <m:acc>
                      <m:accPr>
                        <m:chr m:val="̂"/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acc>
                          <m:accPr>
                            <m:chr m:val="̇"/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az-Cyrl-AZ" i="1">
                                <a:latin typeface="Cambria Math" panose="02040503050406030204" pitchFamily="18" charset="0"/>
                              </a:rPr>
                              <m:t>ф</m:t>
                            </m:r>
                          </m:e>
                        </m:acc>
                      </m:e>
                    </m:acc>
                  </m:oMath>
                </a14:m>
                <a:r>
                  <a:rPr lang="it-IT" dirty="0"/>
                  <a:t> </a:t>
                </a:r>
                <a:r>
                  <a:rPr lang="it-IT" dirty="0" err="1"/>
                  <a:t>that</a:t>
                </a:r>
                <a:r>
                  <a:rPr lang="it-IT" dirty="0"/>
                  <a:t> are the </a:t>
                </a:r>
                <a:r>
                  <a:rPr lang="it-IT" dirty="0" err="1"/>
                  <a:t>estimated</a:t>
                </a:r>
                <a:r>
                  <a:rPr lang="it-IT" dirty="0"/>
                  <a:t> </a:t>
                </a:r>
                <a:r>
                  <a:rPr lang="it-IT" dirty="0" err="1"/>
                  <a:t>yaw</a:t>
                </a:r>
                <a:r>
                  <a:rPr lang="it-IT" dirty="0"/>
                  <a:t> rate and pitch rate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it-IT" b="0" dirty="0"/>
              </a:p>
            </p:txBody>
          </p:sp>
        </mc:Choice>
        <mc:Fallback xmlns="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D01D0E76-DEA8-4AD3-BD0A-9ECBB90B18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114" y="3618841"/>
                <a:ext cx="11122732" cy="2662075"/>
              </a:xfrm>
              <a:prstGeom prst="rect">
                <a:avLst/>
              </a:prstGeom>
              <a:blipFill>
                <a:blip r:embed="rId5"/>
                <a:stretch>
                  <a:fillRect l="-493" t="-137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6051915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A3A613E-D2A3-412B-9FC7-C92AE53C64B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/>
              <a:t>Kalman vs Mahony</a:t>
            </a:r>
          </a:p>
        </p:txBody>
      </p:sp>
    </p:spTree>
    <p:extLst>
      <p:ext uri="{BB962C8B-B14F-4D97-AF65-F5344CB8AC3E}">
        <p14:creationId xmlns:p14="http://schemas.microsoft.com/office/powerpoint/2010/main" val="272563484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7E84BE8-AE7C-44C4-ADE0-F0F386C54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Comparison</a:t>
            </a:r>
            <a:r>
              <a:rPr lang="it-IT" dirty="0"/>
              <a:t> </a:t>
            </a:r>
            <a:r>
              <a:rPr lang="it-IT" dirty="0" err="1"/>
              <a:t>between</a:t>
            </a:r>
            <a:r>
              <a:rPr lang="it-IT" dirty="0"/>
              <a:t> the </a:t>
            </a:r>
            <a:r>
              <a:rPr lang="it-IT" dirty="0" err="1"/>
              <a:t>two</a:t>
            </a:r>
            <a:r>
              <a:rPr lang="it-IT" dirty="0"/>
              <a:t> </a:t>
            </a:r>
            <a:r>
              <a:rPr lang="it-IT" dirty="0" err="1"/>
              <a:t>Estimators</a:t>
            </a:r>
            <a:endParaRPr lang="it-IT" dirty="0"/>
          </a:p>
        </p:txBody>
      </p:sp>
      <p:pic>
        <p:nvPicPr>
          <p:cNvPr id="5" name="Registrazione schermo 4">
            <a:hlinkClick r:id="" action="ppaction://media"/>
            <a:extLst>
              <a:ext uri="{FF2B5EF4-FFF2-40B4-BE49-F238E27FC236}">
                <a16:creationId xmlns:a16="http://schemas.microsoft.com/office/drawing/2014/main" id="{DB390227-5667-4AF1-B566-9082C01D302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039165" y="2263806"/>
            <a:ext cx="7863986" cy="375326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D97069A6-4026-47C3-B08F-76D8205D9C1C}"/>
                  </a:ext>
                </a:extLst>
              </p:cNvPr>
              <p:cNvSpPr txBox="1"/>
              <p:nvPr/>
            </p:nvSpPr>
            <p:spPr>
              <a:xfrm>
                <a:off x="448647" y="2496522"/>
                <a:ext cx="2655214" cy="10772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1600" i="1" dirty="0"/>
                  <a:t>References: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l-G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az-Cyrl-AZ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Ѳ</m:t>
                        </m:r>
                      </m:e>
                      <m:sub>
                        <m:r>
                          <a:rPr lang="it-IT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m:rPr>
                        <m:nor/>
                      </m:rPr>
                      <a:rPr lang="it-IT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= </m:t>
                    </m:r>
                    <m:r>
                      <a:rPr lang="it-IT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𝑟𝑎𝑚𝑝</m:t>
                    </m:r>
                    <m:r>
                      <a:rPr lang="it-IT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(0, 180)°</m:t>
                    </m:r>
                  </m:oMath>
                </a14:m>
                <a:endParaRPr lang="it-IT" sz="16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l-G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ν</m:t>
                        </m:r>
                      </m:e>
                      <m:sub>
                        <m:r>
                          <a:rPr lang="it-IT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m:rPr>
                        <m:nor/>
                      </m:rPr>
                      <a:rPr lang="it-IT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r>
                      <m:rPr>
                        <m:nor/>
                      </m:rPr>
                      <a:rPr lang="it-IT" sz="1600" i="1" dirty="0" smtClean="0">
                        <a:ea typeface="Cambria Math" panose="02040503050406030204" pitchFamily="18" charset="0"/>
                      </a:rPr>
                      <m:t>0</m:t>
                    </m:r>
                    <m:r>
                      <m:rPr>
                        <m:nor/>
                      </m:rPr>
                      <a:rPr lang="it-IT" sz="1600" b="0" i="1" dirty="0" smtClean="0"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it-IT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</m:t>
                    </m:r>
                    <m:r>
                      <m:rPr>
                        <m:nor/>
                      </m:rPr>
                      <a:rPr lang="it-IT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r>
                      <m:rPr>
                        <m:nor/>
                      </m:rPr>
                      <a:rPr lang="it-IT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</m:t>
                    </m:r>
                  </m:oMath>
                </a14:m>
                <a:endParaRPr lang="it-IT" sz="16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sz="1600" dirty="0"/>
                  <a:t>Slope: </a:t>
                </a:r>
                <a14:m>
                  <m:oMath xmlns:m="http://schemas.openxmlformats.org/officeDocument/2006/math">
                    <m:r>
                      <a:rPr lang="it-IT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𝑟𝑎𝑚𝑝</m:t>
                    </m:r>
                    <m:r>
                      <a:rPr lang="it-IT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(0,−15, 15)°</m:t>
                    </m:r>
                  </m:oMath>
                </a14:m>
                <a:endParaRPr lang="it-IT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D97069A6-4026-47C3-B08F-76D8205D9C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647" y="2496522"/>
                <a:ext cx="2655214" cy="1077218"/>
              </a:xfrm>
              <a:prstGeom prst="rect">
                <a:avLst/>
              </a:prstGeom>
              <a:blipFill>
                <a:blip r:embed="rId5"/>
                <a:stretch>
                  <a:fillRect l="-1379" t="-1705" b="-681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asellaDiTesto 6">
            <a:extLst>
              <a:ext uri="{FF2B5EF4-FFF2-40B4-BE49-F238E27FC236}">
                <a16:creationId xmlns:a16="http://schemas.microsoft.com/office/drawing/2014/main" id="{AFEC3C17-A5AB-4A4F-9452-E6349B4E64AD}"/>
              </a:ext>
            </a:extLst>
          </p:cNvPr>
          <p:cNvSpPr txBox="1"/>
          <p:nvPr/>
        </p:nvSpPr>
        <p:spPr>
          <a:xfrm>
            <a:off x="10654019" y="2624533"/>
            <a:ext cx="7024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100" dirty="0"/>
              <a:t>Speed x5</a:t>
            </a:r>
          </a:p>
        </p:txBody>
      </p:sp>
    </p:spTree>
    <p:extLst>
      <p:ext uri="{BB962C8B-B14F-4D97-AF65-F5344CB8AC3E}">
        <p14:creationId xmlns:p14="http://schemas.microsoft.com/office/powerpoint/2010/main" val="3378177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402"/>
    </mc:Choice>
    <mc:Fallback xmlns="">
      <p:transition spd="slow" advTm="74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57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C95BD5B-3799-4807-ABA8-A338C7ABB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Structure</a:t>
            </a:r>
            <a:r>
              <a:rPr lang="it-IT" dirty="0"/>
              <a:t> for </a:t>
            </a:r>
            <a:r>
              <a:rPr lang="it-IT" dirty="0" err="1"/>
              <a:t>Estimators</a:t>
            </a:r>
            <a:r>
              <a:rPr lang="it-IT" dirty="0"/>
              <a:t> </a:t>
            </a:r>
            <a:r>
              <a:rPr lang="it-IT" dirty="0" err="1"/>
              <a:t>Comparison</a:t>
            </a:r>
            <a:endParaRPr lang="it-IT" dirty="0"/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BB9A4A0E-940E-49A1-8D52-EAACC7CA0C6B}"/>
              </a:ext>
            </a:extLst>
          </p:cNvPr>
          <p:cNvSpPr/>
          <p:nvPr/>
        </p:nvSpPr>
        <p:spPr>
          <a:xfrm>
            <a:off x="1571345" y="2533084"/>
            <a:ext cx="1494480" cy="7534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Controller</a:t>
            </a: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8F5F6612-D24F-4846-B60A-74314FE2F2AA}"/>
              </a:ext>
            </a:extLst>
          </p:cNvPr>
          <p:cNvSpPr/>
          <p:nvPr/>
        </p:nvSpPr>
        <p:spPr>
          <a:xfrm>
            <a:off x="7883369" y="2365894"/>
            <a:ext cx="1485600" cy="9395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IMU</a:t>
            </a:r>
          </a:p>
          <a:p>
            <a:pPr algn="ctr"/>
            <a:r>
              <a:rPr lang="it-IT" dirty="0"/>
              <a:t>MPU - 9250 </a:t>
            </a: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687241A9-A18A-4323-8A0B-F0D2A23C1466}"/>
              </a:ext>
            </a:extLst>
          </p:cNvPr>
          <p:cNvSpPr/>
          <p:nvPr/>
        </p:nvSpPr>
        <p:spPr>
          <a:xfrm>
            <a:off x="4731796" y="2471732"/>
            <a:ext cx="1494480" cy="914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Model</a:t>
            </a:r>
          </a:p>
        </p:txBody>
      </p:sp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7A75DF71-D099-48D8-A981-68BE4042F89B}"/>
              </a:ext>
            </a:extLst>
          </p:cNvPr>
          <p:cNvCxnSpPr>
            <a:cxnSpLocks/>
          </p:cNvCxnSpPr>
          <p:nvPr/>
        </p:nvCxnSpPr>
        <p:spPr>
          <a:xfrm>
            <a:off x="3074703" y="2924078"/>
            <a:ext cx="165709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DC81C129-CF89-4827-8C00-253290853382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6226276" y="2924078"/>
            <a:ext cx="1661534" cy="475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ttore diritto 16">
            <a:extLst>
              <a:ext uri="{FF2B5EF4-FFF2-40B4-BE49-F238E27FC236}">
                <a16:creationId xmlns:a16="http://schemas.microsoft.com/office/drawing/2014/main" id="{53185FE0-239B-42C5-A04C-68E95969AC1E}"/>
              </a:ext>
            </a:extLst>
          </p:cNvPr>
          <p:cNvCxnSpPr>
            <a:cxnSpLocks/>
          </p:cNvCxnSpPr>
          <p:nvPr/>
        </p:nvCxnSpPr>
        <p:spPr>
          <a:xfrm>
            <a:off x="9368969" y="2924078"/>
            <a:ext cx="116882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ttore diritto 17">
            <a:extLst>
              <a:ext uri="{FF2B5EF4-FFF2-40B4-BE49-F238E27FC236}">
                <a16:creationId xmlns:a16="http://schemas.microsoft.com/office/drawing/2014/main" id="{BE6103D9-1B73-474E-948C-01F24873022F}"/>
              </a:ext>
            </a:extLst>
          </p:cNvPr>
          <p:cNvCxnSpPr>
            <a:cxnSpLocks/>
          </p:cNvCxnSpPr>
          <p:nvPr/>
        </p:nvCxnSpPr>
        <p:spPr>
          <a:xfrm flipV="1">
            <a:off x="10520038" y="2915200"/>
            <a:ext cx="8878" cy="288159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ttore 2 26">
            <a:extLst>
              <a:ext uri="{FF2B5EF4-FFF2-40B4-BE49-F238E27FC236}">
                <a16:creationId xmlns:a16="http://schemas.microsoft.com/office/drawing/2014/main" id="{A1B0C8D9-70F0-4475-BE53-356BB793EDD6}"/>
              </a:ext>
            </a:extLst>
          </p:cNvPr>
          <p:cNvCxnSpPr>
            <a:cxnSpLocks/>
          </p:cNvCxnSpPr>
          <p:nvPr/>
        </p:nvCxnSpPr>
        <p:spPr>
          <a:xfrm flipV="1">
            <a:off x="2318585" y="3278964"/>
            <a:ext cx="0" cy="66733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CasellaDiTesto 37">
                <a:extLst>
                  <a:ext uri="{FF2B5EF4-FFF2-40B4-BE49-F238E27FC236}">
                    <a16:creationId xmlns:a16="http://schemas.microsoft.com/office/drawing/2014/main" id="{FC342626-BFEA-447E-9CF8-A025BE606623}"/>
                  </a:ext>
                </a:extLst>
              </p:cNvPr>
              <p:cNvSpPr txBox="1"/>
              <p:nvPr/>
            </p:nvSpPr>
            <p:spPr>
              <a:xfrm>
                <a:off x="3657032" y="2500108"/>
                <a:ext cx="14266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l-GR" dirty="0" smtClean="0"/>
                        <m:t>τ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38" name="CasellaDiTesto 37">
                <a:extLst>
                  <a:ext uri="{FF2B5EF4-FFF2-40B4-BE49-F238E27FC236}">
                    <a16:creationId xmlns:a16="http://schemas.microsoft.com/office/drawing/2014/main" id="{FC342626-BFEA-447E-9CF8-A025BE6066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7032" y="2500108"/>
                <a:ext cx="142668" cy="276999"/>
              </a:xfrm>
              <a:prstGeom prst="rect">
                <a:avLst/>
              </a:prstGeom>
              <a:blipFill>
                <a:blip r:embed="rId2"/>
                <a:stretch>
                  <a:fillRect l="-26087" r="-2608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Connettore 2 38">
            <a:extLst>
              <a:ext uri="{FF2B5EF4-FFF2-40B4-BE49-F238E27FC236}">
                <a16:creationId xmlns:a16="http://schemas.microsoft.com/office/drawing/2014/main" id="{6E5C68EA-534F-4FBA-B5CA-F5136F0E8F53}"/>
              </a:ext>
            </a:extLst>
          </p:cNvPr>
          <p:cNvCxnSpPr>
            <a:cxnSpLocks/>
          </p:cNvCxnSpPr>
          <p:nvPr/>
        </p:nvCxnSpPr>
        <p:spPr>
          <a:xfrm>
            <a:off x="479394" y="2911131"/>
            <a:ext cx="110082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CasellaDiTesto 43">
                <a:extLst>
                  <a:ext uri="{FF2B5EF4-FFF2-40B4-BE49-F238E27FC236}">
                    <a16:creationId xmlns:a16="http://schemas.microsoft.com/office/drawing/2014/main" id="{1374F4F3-E61D-4173-9518-2BBAAE55CC5F}"/>
                  </a:ext>
                </a:extLst>
              </p:cNvPr>
              <p:cNvSpPr txBox="1"/>
              <p:nvPr/>
            </p:nvSpPr>
            <p:spPr>
              <a:xfrm>
                <a:off x="6918950" y="2540171"/>
                <a:ext cx="3820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l-GR" i="1" smtClean="0">
                          <a:latin typeface="Cambria Math" panose="02040503050406030204" pitchFamily="18" charset="0"/>
                        </a:rPr>
                        <m:t>ν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44" name="CasellaDiTesto 43">
                <a:extLst>
                  <a:ext uri="{FF2B5EF4-FFF2-40B4-BE49-F238E27FC236}">
                    <a16:creationId xmlns:a16="http://schemas.microsoft.com/office/drawing/2014/main" id="{1374F4F3-E61D-4173-9518-2BBAAE55CC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8950" y="2540171"/>
                <a:ext cx="382092" cy="276999"/>
              </a:xfrm>
              <a:prstGeom prst="rect">
                <a:avLst/>
              </a:prstGeom>
              <a:blipFill>
                <a:blip r:embed="rId3"/>
                <a:stretch>
                  <a:fillRect l="-14286" r="-7937" b="-2666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CasellaDiTesto 45">
                <a:extLst>
                  <a:ext uri="{FF2B5EF4-FFF2-40B4-BE49-F238E27FC236}">
                    <a16:creationId xmlns:a16="http://schemas.microsoft.com/office/drawing/2014/main" id="{A48BA83B-FC35-4504-B63F-A9CA1DB16DD2}"/>
                  </a:ext>
                </a:extLst>
              </p:cNvPr>
              <p:cNvSpPr txBox="1"/>
              <p:nvPr/>
            </p:nvSpPr>
            <p:spPr>
              <a:xfrm>
                <a:off x="9007533" y="4232563"/>
                <a:ext cx="126689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l-GR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̃"/>
                                  <m:ctrlPr>
                                    <a:rPr lang="el-GR" i="1" dirty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nor/>
                                    </m:rPr>
                                    <a:rPr lang="el-GR" dirty="0" smtClean="0"/>
                                    <m:t>ω</m:t>
                                  </m:r>
                                </m:e>
                              </m:acc>
                            </m:e>
                          </m:d>
                        </m:e>
                        <m:sub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r>
                        <a:rPr lang="it-IT" b="0" i="1" dirty="0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it-IT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l-GR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̃"/>
                                  <m:ctrlPr>
                                    <a:rPr lang="el-GR" i="1" dirty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nor/>
                                    </m:rPr>
                                    <a:rPr lang="it-IT" b="0" i="0" dirty="0" smtClean="0"/>
                                    <m:t>a</m:t>
                                  </m:r>
                                </m:e>
                              </m:acc>
                            </m:e>
                          </m:d>
                        </m:e>
                        <m:sub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r>
                        <a:rPr lang="it-IT" i="1" dirty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it-IT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l-GR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̃"/>
                                  <m:ctrlPr>
                                    <a:rPr lang="el-GR" i="1" dirty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nor/>
                                    </m:rPr>
                                    <a:rPr lang="it-IT" b="0" i="0" dirty="0" smtClean="0"/>
                                    <m:t>m</m:t>
                                  </m:r>
                                </m:e>
                              </m:acc>
                            </m:e>
                          </m:d>
                        </m:e>
                        <m:sub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46" name="CasellaDiTesto 45">
                <a:extLst>
                  <a:ext uri="{FF2B5EF4-FFF2-40B4-BE49-F238E27FC236}">
                    <a16:creationId xmlns:a16="http://schemas.microsoft.com/office/drawing/2014/main" id="{A48BA83B-FC35-4504-B63F-A9CA1DB16D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7533" y="4232563"/>
                <a:ext cx="1266895" cy="276999"/>
              </a:xfrm>
              <a:prstGeom prst="rect">
                <a:avLst/>
              </a:prstGeom>
              <a:blipFill>
                <a:blip r:embed="rId5"/>
                <a:stretch>
                  <a:fillRect t="-6522" r="-34783" b="-1521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Connettore 2 46">
            <a:extLst>
              <a:ext uri="{FF2B5EF4-FFF2-40B4-BE49-F238E27FC236}">
                <a16:creationId xmlns:a16="http://schemas.microsoft.com/office/drawing/2014/main" id="{CEB4164F-5CF1-4E25-870F-9B899EDB399E}"/>
              </a:ext>
            </a:extLst>
          </p:cNvPr>
          <p:cNvCxnSpPr>
            <a:cxnSpLocks/>
          </p:cNvCxnSpPr>
          <p:nvPr/>
        </p:nvCxnSpPr>
        <p:spPr>
          <a:xfrm>
            <a:off x="8626169" y="1907955"/>
            <a:ext cx="0" cy="45793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CasellaDiTesto 48">
            <a:extLst>
              <a:ext uri="{FF2B5EF4-FFF2-40B4-BE49-F238E27FC236}">
                <a16:creationId xmlns:a16="http://schemas.microsoft.com/office/drawing/2014/main" id="{FDD23308-2B14-4C45-B5D2-8574B56264FB}"/>
              </a:ext>
            </a:extLst>
          </p:cNvPr>
          <p:cNvSpPr txBox="1"/>
          <p:nvPr/>
        </p:nvSpPr>
        <p:spPr>
          <a:xfrm>
            <a:off x="8626169" y="1753074"/>
            <a:ext cx="686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/>
              <a:t>noise</a:t>
            </a:r>
            <a:endParaRPr lang="it-IT" dirty="0"/>
          </a:p>
        </p:txBody>
      </p:sp>
      <p:sp>
        <p:nvSpPr>
          <p:cNvPr id="51" name="Rettangolo 50">
            <a:extLst>
              <a:ext uri="{FF2B5EF4-FFF2-40B4-BE49-F238E27FC236}">
                <a16:creationId xmlns:a16="http://schemas.microsoft.com/office/drawing/2014/main" id="{B2527804-8921-4075-849D-2F45A9449595}"/>
              </a:ext>
            </a:extLst>
          </p:cNvPr>
          <p:cNvSpPr/>
          <p:nvPr/>
        </p:nvSpPr>
        <p:spPr>
          <a:xfrm>
            <a:off x="4773056" y="4462026"/>
            <a:ext cx="1207610" cy="8237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Mahony</a:t>
            </a:r>
          </a:p>
          <a:p>
            <a:pPr algn="ctr"/>
            <a:r>
              <a:rPr lang="it-IT" dirty="0"/>
              <a:t>Estimator</a:t>
            </a:r>
          </a:p>
        </p:txBody>
      </p:sp>
      <p:cxnSp>
        <p:nvCxnSpPr>
          <p:cNvPr id="54" name="Connettore 2 53">
            <a:extLst>
              <a:ext uri="{FF2B5EF4-FFF2-40B4-BE49-F238E27FC236}">
                <a16:creationId xmlns:a16="http://schemas.microsoft.com/office/drawing/2014/main" id="{D244519B-F77C-4247-9668-780716855EF6}"/>
              </a:ext>
            </a:extLst>
          </p:cNvPr>
          <p:cNvCxnSpPr>
            <a:cxnSpLocks/>
          </p:cNvCxnSpPr>
          <p:nvPr/>
        </p:nvCxnSpPr>
        <p:spPr>
          <a:xfrm flipH="1">
            <a:off x="5980666" y="5796792"/>
            <a:ext cx="455712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asellaDiTesto 22">
                <a:extLst>
                  <a:ext uri="{FF2B5EF4-FFF2-40B4-BE49-F238E27FC236}">
                    <a16:creationId xmlns:a16="http://schemas.microsoft.com/office/drawing/2014/main" id="{7D99AB18-084B-4E3C-925A-3F9A48730B94}"/>
                  </a:ext>
                </a:extLst>
              </p:cNvPr>
              <p:cNvSpPr txBox="1"/>
              <p:nvPr/>
            </p:nvSpPr>
            <p:spPr>
              <a:xfrm>
                <a:off x="3529754" y="4464377"/>
                <a:ext cx="1175748" cy="384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l-GR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az-Cyrl-AZ" i="1">
                                  <a:latin typeface="Cambria Math" panose="02040503050406030204" pitchFamily="18" charset="0"/>
                                </a:rPr>
                                <m:t>Ѳ</m:t>
                              </m:r>
                            </m:e>
                          </m:acc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  <m:r>
                        <a:rPr lang="it-IT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az-Cyrl-AZ" i="1">
                                  <a:latin typeface="Cambria Math" panose="02040503050406030204" pitchFamily="18" charset="0"/>
                                </a:rPr>
                                <m:t>ф</m:t>
                              </m:r>
                            </m:e>
                          </m:acc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23" name="CasellaDiTesto 22">
                <a:extLst>
                  <a:ext uri="{FF2B5EF4-FFF2-40B4-BE49-F238E27FC236}">
                    <a16:creationId xmlns:a16="http://schemas.microsoft.com/office/drawing/2014/main" id="{7D99AB18-084B-4E3C-925A-3F9A48730B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9754" y="4464377"/>
                <a:ext cx="1175748" cy="384336"/>
              </a:xfrm>
              <a:prstGeom prst="rect">
                <a:avLst/>
              </a:prstGeom>
              <a:blipFill>
                <a:blip r:embed="rId6"/>
                <a:stretch>
                  <a:fillRect t="-1587" r="-24352" b="-1428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CasellaDiTesto 27">
                <a:extLst>
                  <a:ext uri="{FF2B5EF4-FFF2-40B4-BE49-F238E27FC236}">
                    <a16:creationId xmlns:a16="http://schemas.microsoft.com/office/drawing/2014/main" id="{16AB0639-ADF5-4812-9DE5-99E28407CB2F}"/>
                  </a:ext>
                </a:extLst>
              </p:cNvPr>
              <p:cNvSpPr txBox="1"/>
              <p:nvPr/>
            </p:nvSpPr>
            <p:spPr>
              <a:xfrm>
                <a:off x="3820819" y="4928141"/>
                <a:ext cx="817129" cy="43108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acc>
                                <m:accPr>
                                  <m:chr m:val="̇"/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az-Cyrl-AZ" i="1">
                                      <a:latin typeface="Cambria Math" panose="02040503050406030204" pitchFamily="18" charset="0"/>
                                    </a:rPr>
                                    <m:t>Ѳ</m:t>
                                  </m:r>
                                </m:e>
                              </m:acc>
                            </m:e>
                          </m:acc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acc>
                                <m:accPr>
                                  <m:chr m:val="̇"/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az-Cyrl-AZ" i="1">
                                      <a:latin typeface="Cambria Math" panose="02040503050406030204" pitchFamily="18" charset="0"/>
                                    </a:rPr>
                                    <m:t>ф</m:t>
                                  </m:r>
                                </m:e>
                              </m:acc>
                            </m:e>
                          </m:acc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28" name="CasellaDiTesto 27">
                <a:extLst>
                  <a:ext uri="{FF2B5EF4-FFF2-40B4-BE49-F238E27FC236}">
                    <a16:creationId xmlns:a16="http://schemas.microsoft.com/office/drawing/2014/main" id="{16AB0639-ADF5-4812-9DE5-99E28407CB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0819" y="4928141"/>
                <a:ext cx="817129" cy="431080"/>
              </a:xfrm>
              <a:prstGeom prst="rect">
                <a:avLst/>
              </a:prstGeom>
              <a:blipFill>
                <a:blip r:embed="rId8"/>
                <a:stretch>
                  <a:fillRect t="-1408" r="-32090" b="-1126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ttangolo 28">
            <a:extLst>
              <a:ext uri="{FF2B5EF4-FFF2-40B4-BE49-F238E27FC236}">
                <a16:creationId xmlns:a16="http://schemas.microsoft.com/office/drawing/2014/main" id="{E4193093-375F-4944-B36D-48A72AA2D037}"/>
              </a:ext>
            </a:extLst>
          </p:cNvPr>
          <p:cNvSpPr/>
          <p:nvPr/>
        </p:nvSpPr>
        <p:spPr>
          <a:xfrm>
            <a:off x="4773056" y="5452844"/>
            <a:ext cx="1207610" cy="6878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Kalman</a:t>
            </a:r>
          </a:p>
          <a:p>
            <a:pPr algn="ctr"/>
            <a:r>
              <a:rPr lang="it-IT" dirty="0"/>
              <a:t>Filter</a:t>
            </a:r>
          </a:p>
        </p:txBody>
      </p:sp>
      <p:cxnSp>
        <p:nvCxnSpPr>
          <p:cNvPr id="30" name="Connettore 2 29">
            <a:extLst>
              <a:ext uri="{FF2B5EF4-FFF2-40B4-BE49-F238E27FC236}">
                <a16:creationId xmlns:a16="http://schemas.microsoft.com/office/drawing/2014/main" id="{AA84D9C3-CF0E-4F69-8502-0B90400A9AA6}"/>
              </a:ext>
            </a:extLst>
          </p:cNvPr>
          <p:cNvCxnSpPr>
            <a:cxnSpLocks/>
          </p:cNvCxnSpPr>
          <p:nvPr/>
        </p:nvCxnSpPr>
        <p:spPr>
          <a:xfrm flipH="1">
            <a:off x="5980666" y="4860333"/>
            <a:ext cx="4539372" cy="2470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ttore 2 33">
            <a:extLst>
              <a:ext uri="{FF2B5EF4-FFF2-40B4-BE49-F238E27FC236}">
                <a16:creationId xmlns:a16="http://schemas.microsoft.com/office/drawing/2014/main" id="{EC450B66-2EA5-4BDC-B965-67921BA93D82}"/>
              </a:ext>
            </a:extLst>
          </p:cNvPr>
          <p:cNvCxnSpPr>
            <a:cxnSpLocks/>
          </p:cNvCxnSpPr>
          <p:nvPr/>
        </p:nvCxnSpPr>
        <p:spPr>
          <a:xfrm flipH="1">
            <a:off x="3074703" y="4887691"/>
            <a:ext cx="169835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CasellaDiTesto 35">
                <a:extLst>
                  <a:ext uri="{FF2B5EF4-FFF2-40B4-BE49-F238E27FC236}">
                    <a16:creationId xmlns:a16="http://schemas.microsoft.com/office/drawing/2014/main" id="{8EBE4431-6D77-4953-9621-556FB397763C}"/>
                  </a:ext>
                </a:extLst>
              </p:cNvPr>
              <p:cNvSpPr txBox="1"/>
              <p:nvPr/>
            </p:nvSpPr>
            <p:spPr>
              <a:xfrm>
                <a:off x="3626236" y="5399670"/>
                <a:ext cx="1175748" cy="384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l-GR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az-Cyrl-AZ" i="1">
                                  <a:latin typeface="Cambria Math" panose="02040503050406030204" pitchFamily="18" charset="0"/>
                                </a:rPr>
                                <m:t>Ѳ</m:t>
                              </m:r>
                            </m:e>
                          </m:acc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sub>
                      </m:sSub>
                      <m:r>
                        <a:rPr lang="it-IT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az-Cyrl-AZ" i="1">
                                  <a:latin typeface="Cambria Math" panose="02040503050406030204" pitchFamily="18" charset="0"/>
                                </a:rPr>
                                <m:t>ф</m:t>
                              </m:r>
                            </m:e>
                          </m:acc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36" name="CasellaDiTesto 35">
                <a:extLst>
                  <a:ext uri="{FF2B5EF4-FFF2-40B4-BE49-F238E27FC236}">
                    <a16:creationId xmlns:a16="http://schemas.microsoft.com/office/drawing/2014/main" id="{8EBE4431-6D77-4953-9621-556FB39776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6236" y="5399670"/>
                <a:ext cx="1175748" cy="384336"/>
              </a:xfrm>
              <a:prstGeom prst="rect">
                <a:avLst/>
              </a:prstGeom>
              <a:blipFill>
                <a:blip r:embed="rId9"/>
                <a:stretch>
                  <a:fillRect t="-1587" r="-19689" b="-1269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CasellaDiTesto 36">
                <a:extLst>
                  <a:ext uri="{FF2B5EF4-FFF2-40B4-BE49-F238E27FC236}">
                    <a16:creationId xmlns:a16="http://schemas.microsoft.com/office/drawing/2014/main" id="{A42AA29D-86A7-4BEB-B2AD-436899780AB9}"/>
                  </a:ext>
                </a:extLst>
              </p:cNvPr>
              <p:cNvSpPr txBox="1"/>
              <p:nvPr/>
            </p:nvSpPr>
            <p:spPr>
              <a:xfrm>
                <a:off x="3805545" y="5851814"/>
                <a:ext cx="817129" cy="43108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acc>
                                <m:accPr>
                                  <m:chr m:val="̇"/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az-Cyrl-AZ" i="1">
                                      <a:latin typeface="Cambria Math" panose="02040503050406030204" pitchFamily="18" charset="0"/>
                                    </a:rPr>
                                    <m:t>Ѳ</m:t>
                                  </m:r>
                                </m:e>
                              </m:acc>
                            </m:e>
                          </m:acc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acc>
                                <m:accPr>
                                  <m:chr m:val="̇"/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az-Cyrl-AZ" i="1">
                                      <a:latin typeface="Cambria Math" panose="02040503050406030204" pitchFamily="18" charset="0"/>
                                    </a:rPr>
                                    <m:t>ф</m:t>
                                  </m:r>
                                </m:e>
                              </m:acc>
                            </m:e>
                          </m:acc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37" name="CasellaDiTesto 36">
                <a:extLst>
                  <a:ext uri="{FF2B5EF4-FFF2-40B4-BE49-F238E27FC236}">
                    <a16:creationId xmlns:a16="http://schemas.microsoft.com/office/drawing/2014/main" id="{A42AA29D-86A7-4BEB-B2AD-436899780A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5545" y="5851814"/>
                <a:ext cx="817129" cy="431080"/>
              </a:xfrm>
              <a:prstGeom prst="rect">
                <a:avLst/>
              </a:prstGeom>
              <a:blipFill>
                <a:blip r:embed="rId10"/>
                <a:stretch>
                  <a:fillRect t="-1408" r="-29851" b="-985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Connettore diritto 52">
            <a:extLst>
              <a:ext uri="{FF2B5EF4-FFF2-40B4-BE49-F238E27FC236}">
                <a16:creationId xmlns:a16="http://schemas.microsoft.com/office/drawing/2014/main" id="{76C4C86F-E836-43B1-8149-4E3A60F2E545}"/>
              </a:ext>
            </a:extLst>
          </p:cNvPr>
          <p:cNvCxnSpPr>
            <a:cxnSpLocks/>
          </p:cNvCxnSpPr>
          <p:nvPr/>
        </p:nvCxnSpPr>
        <p:spPr>
          <a:xfrm flipV="1">
            <a:off x="7441590" y="2926455"/>
            <a:ext cx="8878" cy="102738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ttore diritto 54">
            <a:extLst>
              <a:ext uri="{FF2B5EF4-FFF2-40B4-BE49-F238E27FC236}">
                <a16:creationId xmlns:a16="http://schemas.microsoft.com/office/drawing/2014/main" id="{2BBF7B5A-52B9-425F-B3BB-1E2C492C9879}"/>
              </a:ext>
            </a:extLst>
          </p:cNvPr>
          <p:cNvCxnSpPr>
            <a:cxnSpLocks/>
          </p:cNvCxnSpPr>
          <p:nvPr/>
        </p:nvCxnSpPr>
        <p:spPr>
          <a:xfrm>
            <a:off x="2301807" y="3958328"/>
            <a:ext cx="516228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CasellaDiTesto 61">
                <a:extLst>
                  <a:ext uri="{FF2B5EF4-FFF2-40B4-BE49-F238E27FC236}">
                    <a16:creationId xmlns:a16="http://schemas.microsoft.com/office/drawing/2014/main" id="{67B076CD-8886-4590-847F-E5CCBE9EB6BD}"/>
                  </a:ext>
                </a:extLst>
              </p:cNvPr>
              <p:cNvSpPr txBox="1"/>
              <p:nvPr/>
            </p:nvSpPr>
            <p:spPr>
              <a:xfrm>
                <a:off x="2373150" y="3423270"/>
                <a:ext cx="3820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l-GR" i="1" smtClean="0">
                          <a:latin typeface="Cambria Math" panose="02040503050406030204" pitchFamily="18" charset="0"/>
                        </a:rPr>
                        <m:t>ν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62" name="CasellaDiTesto 61">
                <a:extLst>
                  <a:ext uri="{FF2B5EF4-FFF2-40B4-BE49-F238E27FC236}">
                    <a16:creationId xmlns:a16="http://schemas.microsoft.com/office/drawing/2014/main" id="{67B076CD-8886-4590-847F-E5CCBE9EB6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3150" y="3423270"/>
                <a:ext cx="382092" cy="276999"/>
              </a:xfrm>
              <a:prstGeom prst="rect">
                <a:avLst/>
              </a:prstGeom>
              <a:blipFill>
                <a:blip r:embed="rId11"/>
                <a:stretch>
                  <a:fillRect l="-14286" r="-7937" b="-2666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Connettore 2 65">
            <a:extLst>
              <a:ext uri="{FF2B5EF4-FFF2-40B4-BE49-F238E27FC236}">
                <a16:creationId xmlns:a16="http://schemas.microsoft.com/office/drawing/2014/main" id="{FF700104-6191-4B6C-849B-640BF8669F19}"/>
              </a:ext>
            </a:extLst>
          </p:cNvPr>
          <p:cNvCxnSpPr>
            <a:cxnSpLocks/>
          </p:cNvCxnSpPr>
          <p:nvPr/>
        </p:nvCxnSpPr>
        <p:spPr>
          <a:xfrm flipH="1">
            <a:off x="3074703" y="5796792"/>
            <a:ext cx="169835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ttangolo 66">
            <a:extLst>
              <a:ext uri="{FF2B5EF4-FFF2-40B4-BE49-F238E27FC236}">
                <a16:creationId xmlns:a16="http://schemas.microsoft.com/office/drawing/2014/main" id="{497EED47-0043-45B5-8241-549658BD6A55}"/>
              </a:ext>
            </a:extLst>
          </p:cNvPr>
          <p:cNvSpPr/>
          <p:nvPr/>
        </p:nvSpPr>
        <p:spPr>
          <a:xfrm>
            <a:off x="1279774" y="4441279"/>
            <a:ext cx="1794929" cy="16664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Postprocessing</a:t>
            </a:r>
            <a:endParaRPr lang="it-IT" dirty="0"/>
          </a:p>
          <a:p>
            <a:pPr algn="ctr"/>
            <a:r>
              <a:rPr lang="it-IT" dirty="0" err="1"/>
              <a:t>analysis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59763410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810400B-82FE-4E50-8790-658C4DB5F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Yaw</a:t>
            </a:r>
            <a:r>
              <a:rPr lang="it-IT" dirty="0"/>
              <a:t> Rate &amp; Pitch Rate </a:t>
            </a:r>
            <a:r>
              <a:rPr lang="it-IT" dirty="0" err="1"/>
              <a:t>Results</a:t>
            </a:r>
            <a:endParaRPr lang="it-IT" dirty="0"/>
          </a:p>
        </p:txBody>
      </p:sp>
      <p:pic>
        <p:nvPicPr>
          <p:cNvPr id="5" name="Elemento grafico 4">
            <a:extLst>
              <a:ext uri="{FF2B5EF4-FFF2-40B4-BE49-F238E27FC236}">
                <a16:creationId xmlns:a16="http://schemas.microsoft.com/office/drawing/2014/main" id="{BCB6BD53-C242-42ED-932A-69458716946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829" t="2822" r="7811" b="8414"/>
          <a:stretch/>
        </p:blipFill>
        <p:spPr>
          <a:xfrm>
            <a:off x="379777" y="1834732"/>
            <a:ext cx="11481785" cy="4369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14716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810400B-82FE-4E50-8790-658C4DB5F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Yaw</a:t>
            </a:r>
            <a:r>
              <a:rPr lang="it-IT" dirty="0"/>
              <a:t> Rate &amp; Pitch Rate </a:t>
            </a:r>
            <a:r>
              <a:rPr lang="it-IT" dirty="0" err="1"/>
              <a:t>Errors</a:t>
            </a:r>
            <a:endParaRPr lang="it-IT" dirty="0"/>
          </a:p>
        </p:txBody>
      </p:sp>
      <p:pic>
        <p:nvPicPr>
          <p:cNvPr id="5" name="Elemento grafico 4">
            <a:extLst>
              <a:ext uri="{FF2B5EF4-FFF2-40B4-BE49-F238E27FC236}">
                <a16:creationId xmlns:a16="http://schemas.microsoft.com/office/drawing/2014/main" id="{BCB6BD53-C242-42ED-932A-69458716946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202" t="4743" r="7846" b="35086"/>
          <a:stretch/>
        </p:blipFill>
        <p:spPr>
          <a:xfrm>
            <a:off x="82684" y="1828800"/>
            <a:ext cx="11888405" cy="3967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5551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Elemento grafico 7">
            <a:extLst>
              <a:ext uri="{FF2B5EF4-FFF2-40B4-BE49-F238E27FC236}">
                <a16:creationId xmlns:a16="http://schemas.microsoft.com/office/drawing/2014/main" id="{72DE6587-FF59-4B98-ABD6-6CC2B1D81E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41702" y="2431557"/>
            <a:ext cx="2800350" cy="2695575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07EB60AD-4F43-4D73-ACE3-A81BC6B6B7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it-IT" dirty="0" err="1"/>
              <a:t>Denavit</a:t>
            </a:r>
            <a:r>
              <a:rPr lang="it-IT" dirty="0"/>
              <a:t> - </a:t>
            </a:r>
            <a:r>
              <a:rPr lang="it-IT" dirty="0" err="1"/>
              <a:t>Hartenberg</a:t>
            </a:r>
            <a:endParaRPr lang="it-IT" dirty="0"/>
          </a:p>
        </p:txBody>
      </p:sp>
      <p:graphicFrame>
        <p:nvGraphicFramePr>
          <p:cNvPr id="10" name="Tabella 10">
            <a:extLst>
              <a:ext uri="{FF2B5EF4-FFF2-40B4-BE49-F238E27FC236}">
                <a16:creationId xmlns:a16="http://schemas.microsoft.com/office/drawing/2014/main" id="{A55EF962-642B-4049-9077-DFB8B5F546BC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7502118" y="2464624"/>
          <a:ext cx="3799155" cy="25873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1365">
                  <a:extLst>
                    <a:ext uri="{9D8B030D-6E8A-4147-A177-3AD203B41FA5}">
                      <a16:colId xmlns:a16="http://schemas.microsoft.com/office/drawing/2014/main" val="2324378180"/>
                    </a:ext>
                  </a:extLst>
                </a:gridCol>
                <a:gridCol w="949911">
                  <a:extLst>
                    <a:ext uri="{9D8B030D-6E8A-4147-A177-3AD203B41FA5}">
                      <a16:colId xmlns:a16="http://schemas.microsoft.com/office/drawing/2014/main" val="2590564137"/>
                    </a:ext>
                  </a:extLst>
                </a:gridCol>
                <a:gridCol w="683581">
                  <a:extLst>
                    <a:ext uri="{9D8B030D-6E8A-4147-A177-3AD203B41FA5}">
                      <a16:colId xmlns:a16="http://schemas.microsoft.com/office/drawing/2014/main" val="3543262878"/>
                    </a:ext>
                  </a:extLst>
                </a:gridCol>
                <a:gridCol w="994298">
                  <a:extLst>
                    <a:ext uri="{9D8B030D-6E8A-4147-A177-3AD203B41FA5}">
                      <a16:colId xmlns:a16="http://schemas.microsoft.com/office/drawing/2014/main" val="3708975322"/>
                    </a:ext>
                  </a:extLst>
                </a:gridCol>
              </a:tblGrid>
              <a:tr h="649082">
                <a:tc>
                  <a:txBody>
                    <a:bodyPr/>
                    <a:lstStyle/>
                    <a:p>
                      <a:pPr algn="ctr"/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dirty="0"/>
                        <a:t>β</a:t>
                      </a:r>
                      <a:r>
                        <a:rPr lang="it-IT" baseline="-25000" dirty="0"/>
                        <a:t>x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dirty="0"/>
                        <a:t>β</a:t>
                      </a:r>
                      <a:r>
                        <a:rPr lang="it-IT" baseline="-25000" dirty="0"/>
                        <a:t>z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2845699"/>
                  </a:ext>
                </a:extLst>
              </a:tr>
              <a:tr h="208425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{S} → </a:t>
                      </a:r>
                      <a:r>
                        <a:rPr lang="it-IT" dirty="0">
                          <a:solidFill>
                            <a:srgbClr val="0000FF"/>
                          </a:solidFill>
                        </a:rPr>
                        <a:t>{I}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i="0" dirty="0"/>
                        <a:t>α</a:t>
                      </a:r>
                      <a:endParaRPr lang="it-IT" dirty="0"/>
                    </a:p>
                    <a:p>
                      <a:pPr algn="ctr"/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5741444"/>
                  </a:ext>
                </a:extLst>
              </a:tr>
              <a:tr h="649082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rgbClr val="0000FF"/>
                          </a:solidFill>
                        </a:rPr>
                        <a:t>{I}</a:t>
                      </a:r>
                      <a:r>
                        <a:rPr lang="it-IT" dirty="0"/>
                        <a:t> → </a:t>
                      </a:r>
                      <a:r>
                        <a:rPr lang="it-IT" dirty="0">
                          <a:solidFill>
                            <a:srgbClr val="FF0000"/>
                          </a:solidFill>
                        </a:rPr>
                        <a:t>{B}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az-Cyrl-AZ" dirty="0"/>
                        <a:t>Ѳ</a:t>
                      </a:r>
                      <a:r>
                        <a:rPr lang="it-IT" baseline="30000" dirty="0"/>
                        <a:t>*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i="1" dirty="0"/>
                        <a:t>(x</a:t>
                      </a:r>
                      <a:r>
                        <a:rPr lang="it-IT" baseline="30000" dirty="0"/>
                        <a:t>*</a:t>
                      </a:r>
                      <a:r>
                        <a:rPr lang="it-IT" dirty="0"/>
                        <a:t>, </a:t>
                      </a:r>
                      <a:r>
                        <a:rPr lang="it-IT" i="1" dirty="0"/>
                        <a:t>y</a:t>
                      </a:r>
                      <a:r>
                        <a:rPr lang="it-IT" baseline="30000" dirty="0"/>
                        <a:t>*</a:t>
                      </a:r>
                      <a:r>
                        <a:rPr lang="it-IT" dirty="0"/>
                        <a:t>, </a:t>
                      </a:r>
                      <a:r>
                        <a:rPr lang="it-IT" i="1" dirty="0"/>
                        <a:t>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256255"/>
                  </a:ext>
                </a:extLst>
              </a:tr>
              <a:tr h="649082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rgbClr val="FF0000"/>
                          </a:solidFill>
                        </a:rPr>
                        <a:t>{B} </a:t>
                      </a:r>
                      <a:r>
                        <a:rPr lang="it-IT" dirty="0"/>
                        <a:t>→ </a:t>
                      </a:r>
                      <a:r>
                        <a:rPr lang="it-IT" dirty="0">
                          <a:solidFill>
                            <a:srgbClr val="3BFF52"/>
                          </a:solidFill>
                        </a:rPr>
                        <a:t>{C}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z-Cyrl-AZ" i="0" dirty="0"/>
                        <a:t>ф</a:t>
                      </a:r>
                      <a:r>
                        <a:rPr lang="it-IT" strike="noStrike" baseline="30000" dirty="0"/>
                        <a:t>*</a:t>
                      </a:r>
                      <a:endParaRPr lang="it-IT" dirty="0"/>
                    </a:p>
                    <a:p>
                      <a:pPr algn="ctr"/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535273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9FEC21EC-2A3A-4726-81FE-88240E9D2C82}"/>
                  </a:ext>
                </a:extLst>
              </p:cNvPr>
              <p:cNvSpPr txBox="1"/>
              <p:nvPr/>
            </p:nvSpPr>
            <p:spPr>
              <a:xfrm>
                <a:off x="550416" y="5566990"/>
                <a:ext cx="94184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dirty="0" err="1"/>
                  <a:t>Generalized</a:t>
                </a:r>
                <a:r>
                  <a:rPr lang="it-IT" dirty="0"/>
                  <a:t> </a:t>
                </a:r>
                <a:r>
                  <a:rPr lang="it-IT" dirty="0" err="1"/>
                  <a:t>coordinates</a:t>
                </a:r>
                <a:r>
                  <a:rPr lang="it-IT" dirty="0"/>
                  <a:t>: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=[</m:t>
                    </m:r>
                    <m:r>
                      <m:rPr>
                        <m:nor/>
                      </m:rPr>
                      <a:rPr lang="it-IT" i="1" dirty="0"/>
                      <m:t>x</m:t>
                    </m:r>
                    <m:r>
                      <m:rPr>
                        <m:nor/>
                      </m:rPr>
                      <a:rPr lang="it-IT" dirty="0"/>
                      <m:t>, </m:t>
                    </m:r>
                    <m:r>
                      <m:rPr>
                        <m:nor/>
                      </m:rPr>
                      <a:rPr lang="it-IT" i="1" dirty="0"/>
                      <m:t>y</m:t>
                    </m:r>
                    <m:r>
                      <m:rPr>
                        <m:nor/>
                      </m:rPr>
                      <a:rPr lang="it-IT" dirty="0"/>
                      <m:t>,</m:t>
                    </m:r>
                    <m:r>
                      <m:rPr>
                        <m:nor/>
                      </m:rPr>
                      <a:rPr lang="az-Cyrl-AZ" dirty="0"/>
                      <m:t> </m:t>
                    </m:r>
                    <m:r>
                      <m:rPr>
                        <m:nor/>
                      </m:rPr>
                      <a:rPr lang="az-Cyrl-AZ" i="1" dirty="0"/>
                      <m:t>Ѳ</m:t>
                    </m:r>
                    <m:r>
                      <m:rPr>
                        <m:nor/>
                      </m:rPr>
                      <a:rPr lang="it-IT" i="1" dirty="0"/>
                      <m:t>,</m:t>
                    </m:r>
                    <m:r>
                      <m:rPr>
                        <m:nor/>
                      </m:rPr>
                      <a:rPr lang="az-Cyrl-AZ" i="1" dirty="0"/>
                      <m:t> </m:t>
                    </m:r>
                    <m:r>
                      <m:rPr>
                        <m:nor/>
                      </m:rPr>
                      <a:rPr lang="az-Cyrl-AZ" dirty="0"/>
                      <m:t>ф</m:t>
                    </m:r>
                    <m:r>
                      <m:rPr>
                        <m:nor/>
                      </m:rPr>
                      <a:rPr lang="it-IT" i="1" dirty="0"/>
                      <m:t>,</m:t>
                    </m:r>
                    <m:r>
                      <m:rPr>
                        <m:nor/>
                      </m:rPr>
                      <a:rPr lang="az-Cyrl-AZ" i="1" dirty="0"/>
                      <m:t> </m:t>
                    </m:r>
                    <m:r>
                      <m:rPr>
                        <m:nor/>
                      </m:rPr>
                      <a:rPr lang="el-GR" i="1" dirty="0"/>
                      <m:t>γ</m:t>
                    </m:r>
                    <m:r>
                      <m:rPr>
                        <m:nor/>
                      </m:rPr>
                      <a:rPr lang="it-IT" i="1" baseline="-25000" dirty="0"/>
                      <m:t>r</m:t>
                    </m:r>
                    <m:r>
                      <m:rPr>
                        <m:nor/>
                      </m:rPr>
                      <a:rPr lang="it-IT" i="1" baseline="-25000" dirty="0"/>
                      <m:t> , </m:t>
                    </m:r>
                    <m:r>
                      <m:rPr>
                        <m:nor/>
                      </m:rPr>
                      <a:rPr lang="el-GR" i="1" dirty="0"/>
                      <m:t>γ</m:t>
                    </m:r>
                    <m:r>
                      <m:rPr>
                        <m:nor/>
                      </m:rPr>
                      <a:rPr lang="it-IT" i="1" baseline="-25000" dirty="0"/>
                      <m:t>l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it-IT" dirty="0"/>
                  <a:t> </a:t>
                </a:r>
                <a:r>
                  <a:rPr lang="it-IT" dirty="0" err="1"/>
                  <a:t>where</a:t>
                </a:r>
                <a:r>
                  <a:rPr lang="it-IT" dirty="0"/>
                  <a:t>  </a:t>
                </a:r>
                <a:r>
                  <a:rPr lang="el-GR" i="1" dirty="0"/>
                  <a:t>γ</a:t>
                </a:r>
                <a:r>
                  <a:rPr lang="it-IT" i="1" baseline="-25000" dirty="0"/>
                  <a:t>r </a:t>
                </a:r>
                <a:r>
                  <a:rPr lang="it-IT" dirty="0"/>
                  <a:t>and</a:t>
                </a:r>
                <a:r>
                  <a:rPr lang="el-GR" i="1" dirty="0"/>
                  <a:t> γ</a:t>
                </a:r>
                <a:r>
                  <a:rPr lang="it-IT" i="1" baseline="-25000" dirty="0"/>
                  <a:t>l</a:t>
                </a:r>
                <a:r>
                  <a:rPr lang="it-IT" dirty="0"/>
                  <a:t> are the </a:t>
                </a:r>
                <a:r>
                  <a:rPr lang="it-IT" dirty="0" err="1"/>
                  <a:t>wheels</a:t>
                </a:r>
                <a:r>
                  <a:rPr lang="it-IT" dirty="0"/>
                  <a:t>’ </a:t>
                </a:r>
                <a:r>
                  <a:rPr lang="it-IT" dirty="0" err="1"/>
                  <a:t>angular</a:t>
                </a:r>
                <a:r>
                  <a:rPr lang="it-IT" dirty="0"/>
                  <a:t> </a:t>
                </a:r>
                <a:r>
                  <a:rPr lang="it-IT" dirty="0" err="1"/>
                  <a:t>coordinates</a:t>
                </a:r>
                <a:endParaRPr lang="it-IT" dirty="0"/>
              </a:p>
            </p:txBody>
          </p:sp>
        </mc:Choice>
        <mc:Fallback xmlns="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9FEC21EC-2A3A-4726-81FE-88240E9D2C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416" y="5566990"/>
                <a:ext cx="9418476" cy="369332"/>
              </a:xfrm>
              <a:prstGeom prst="rect">
                <a:avLst/>
              </a:prstGeom>
              <a:blipFill>
                <a:blip r:embed="rId4"/>
                <a:stretch>
                  <a:fillRect l="-518" t="-8197" b="-2459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Elemento grafico 20">
            <a:extLst>
              <a:ext uri="{FF2B5EF4-FFF2-40B4-BE49-F238E27FC236}">
                <a16:creationId xmlns:a16="http://schemas.microsoft.com/office/drawing/2014/main" id="{EACE4F97-92AB-48E5-AE39-6A8AE9A7000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-77" t="-482" r="77" b="2664"/>
          <a:stretch/>
        </p:blipFill>
        <p:spPr>
          <a:xfrm>
            <a:off x="232955" y="2244844"/>
            <a:ext cx="2695287" cy="2531211"/>
          </a:xfrm>
          <a:prstGeom prst="rect">
            <a:avLst/>
          </a:prstGeom>
        </p:spPr>
      </p:pic>
      <p:pic>
        <p:nvPicPr>
          <p:cNvPr id="23" name="Elemento grafico 22">
            <a:extLst>
              <a:ext uri="{FF2B5EF4-FFF2-40B4-BE49-F238E27FC236}">
                <a16:creationId xmlns:a16="http://schemas.microsoft.com/office/drawing/2014/main" id="{F1263273-94E5-42D7-8051-0B5772D462B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b="2641"/>
          <a:stretch/>
        </p:blipFill>
        <p:spPr>
          <a:xfrm>
            <a:off x="2140454" y="2422694"/>
            <a:ext cx="2467991" cy="2691896"/>
          </a:xfrm>
          <a:prstGeom prst="rect">
            <a:avLst/>
          </a:prstGeom>
        </p:spPr>
      </p:pic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B709AC0B-8B42-4ABB-919B-5CA3567EF4B5}"/>
              </a:ext>
            </a:extLst>
          </p:cNvPr>
          <p:cNvSpPr txBox="1"/>
          <p:nvPr/>
        </p:nvSpPr>
        <p:spPr>
          <a:xfrm flipH="1">
            <a:off x="4144483" y="2390597"/>
            <a:ext cx="520131" cy="3231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it-IT" sz="1500" b="1" dirty="0">
                <a:solidFill>
                  <a:srgbClr val="FF0000"/>
                </a:solidFill>
              </a:rPr>
              <a:t>y</a:t>
            </a: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C9B225E1-5A50-4DB7-833F-D5B8AC7E5682}"/>
              </a:ext>
            </a:extLst>
          </p:cNvPr>
          <p:cNvSpPr txBox="1"/>
          <p:nvPr/>
        </p:nvSpPr>
        <p:spPr>
          <a:xfrm flipH="1">
            <a:off x="6515944" y="2422694"/>
            <a:ext cx="520131" cy="3231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it-IT" sz="1500" b="1" dirty="0">
                <a:solidFill>
                  <a:srgbClr val="FF0000"/>
                </a:solidFill>
              </a:rPr>
              <a:t>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36954850-D6E4-4FFF-98AF-94CD7F7B5DBD}"/>
                  </a:ext>
                </a:extLst>
              </p:cNvPr>
              <p:cNvSpPr txBox="1"/>
              <p:nvPr/>
            </p:nvSpPr>
            <p:spPr>
              <a:xfrm>
                <a:off x="3651146" y="4317943"/>
                <a:ext cx="957299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𝐼𝐵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az-Cyrl-AZ" b="0" i="1" smtClean="0">
                          <a:latin typeface="Cambria Math" panose="02040503050406030204" pitchFamily="18" charset="0"/>
                        </a:rPr>
                        <m:t>Ѳ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36954850-D6E4-4FFF-98AF-94CD7F7B5D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1146" y="4317943"/>
                <a:ext cx="957299" cy="369332"/>
              </a:xfrm>
              <a:prstGeom prst="rect">
                <a:avLst/>
              </a:prstGeom>
              <a:blipFill>
                <a:blip r:embed="rId9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2248E2BF-680D-4874-8E54-4CCE9418C8AC}"/>
                  </a:ext>
                </a:extLst>
              </p:cNvPr>
              <p:cNvSpPr txBox="1"/>
              <p:nvPr/>
            </p:nvSpPr>
            <p:spPr>
              <a:xfrm>
                <a:off x="6121905" y="4380088"/>
                <a:ext cx="1137119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𝐵𝐶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az-Cyrl-AZ" b="0" i="1" smtClean="0">
                          <a:latin typeface="Cambria Math" panose="02040503050406030204" pitchFamily="18" charset="0"/>
                        </a:rPr>
                        <m:t>ф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2248E2BF-680D-4874-8E54-4CCE9418C8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1905" y="4380088"/>
                <a:ext cx="1137119" cy="276999"/>
              </a:xfrm>
              <a:prstGeom prst="rect">
                <a:avLst/>
              </a:prstGeom>
              <a:blipFill>
                <a:blip r:embed="rId10"/>
                <a:stretch>
                  <a:fillRect t="-4444" b="-3555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sellaDiTesto 13">
                <a:extLst>
                  <a:ext uri="{FF2B5EF4-FFF2-40B4-BE49-F238E27FC236}">
                    <a16:creationId xmlns:a16="http://schemas.microsoft.com/office/drawing/2014/main" id="{C04AC63B-8C3A-41D7-B61A-7586CD30369B}"/>
                  </a:ext>
                </a:extLst>
              </p:cNvPr>
              <p:cNvSpPr txBox="1"/>
              <p:nvPr/>
            </p:nvSpPr>
            <p:spPr>
              <a:xfrm>
                <a:off x="963520" y="4380088"/>
                <a:ext cx="1168347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𝑆𝐼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l-GR" i="1">
                          <a:latin typeface="Cambria Math" panose="02040503050406030204" pitchFamily="18" charset="0"/>
                        </a:rPr>
                        <m:t>α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4" name="CasellaDiTesto 13">
                <a:extLst>
                  <a:ext uri="{FF2B5EF4-FFF2-40B4-BE49-F238E27FC236}">
                    <a16:creationId xmlns:a16="http://schemas.microsoft.com/office/drawing/2014/main" id="{C04AC63B-8C3A-41D7-B61A-7586CD3036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520" y="4380088"/>
                <a:ext cx="1168347" cy="369332"/>
              </a:xfrm>
              <a:prstGeom prst="rect">
                <a:avLst/>
              </a:prstGeom>
              <a:blipFill>
                <a:blip r:embed="rId11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asellaDiTesto 4">
            <a:extLst>
              <a:ext uri="{FF2B5EF4-FFF2-40B4-BE49-F238E27FC236}">
                <a16:creationId xmlns:a16="http://schemas.microsoft.com/office/drawing/2014/main" id="{1DDC8288-3670-4658-A88E-5CD9D71233E3}"/>
              </a:ext>
            </a:extLst>
          </p:cNvPr>
          <p:cNvSpPr txBox="1"/>
          <p:nvPr/>
        </p:nvSpPr>
        <p:spPr>
          <a:xfrm>
            <a:off x="5842443" y="3910043"/>
            <a:ext cx="55892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FF0000"/>
                </a:solidFill>
              </a:rPr>
              <a:t>{B}</a:t>
            </a:r>
            <a:endParaRPr lang="it-IT" dirty="0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568128F9-815C-46D2-A624-5BF59B97B754}"/>
              </a:ext>
            </a:extLst>
          </p:cNvPr>
          <p:cNvSpPr txBox="1"/>
          <p:nvPr/>
        </p:nvSpPr>
        <p:spPr>
          <a:xfrm>
            <a:off x="3601016" y="3907077"/>
            <a:ext cx="55892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FF0000"/>
                </a:solidFill>
              </a:rPr>
              <a:t>{B}</a:t>
            </a:r>
            <a:endParaRPr lang="it-IT" dirty="0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1734ABEB-BF5A-4081-A8A7-BCF295D1FE03}"/>
              </a:ext>
            </a:extLst>
          </p:cNvPr>
          <p:cNvSpPr txBox="1"/>
          <p:nvPr/>
        </p:nvSpPr>
        <p:spPr>
          <a:xfrm>
            <a:off x="2756304" y="3714209"/>
            <a:ext cx="415032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it-IT" dirty="0">
                <a:solidFill>
                  <a:srgbClr val="0000FF"/>
                </a:solidFill>
              </a:rPr>
              <a:t>{I}</a:t>
            </a:r>
            <a:endParaRPr lang="it-IT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5742D708-AFA1-48D0-B5F9-82A869BF93A4}"/>
              </a:ext>
            </a:extLst>
          </p:cNvPr>
          <p:cNvSpPr txBox="1"/>
          <p:nvPr/>
        </p:nvSpPr>
        <p:spPr>
          <a:xfrm>
            <a:off x="3102275" y="3814236"/>
            <a:ext cx="199093" cy="1692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it-IT" sz="500" dirty="0"/>
              <a:t> </a:t>
            </a:r>
            <a:endParaRPr lang="it-IT" dirty="0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D6571FFD-C513-4802-95C5-3001ED9CC458}"/>
              </a:ext>
            </a:extLst>
          </p:cNvPr>
          <p:cNvSpPr txBox="1"/>
          <p:nvPr/>
        </p:nvSpPr>
        <p:spPr>
          <a:xfrm>
            <a:off x="529725" y="3658382"/>
            <a:ext cx="415032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it-IT" dirty="0">
                <a:solidFill>
                  <a:srgbClr val="0000FF"/>
                </a:solidFill>
              </a:rPr>
              <a:t>{I}</a:t>
            </a:r>
            <a:endParaRPr lang="it-IT" dirty="0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B971E96B-DA65-48DB-A517-45970DD4988A}"/>
              </a:ext>
            </a:extLst>
          </p:cNvPr>
          <p:cNvSpPr txBox="1"/>
          <p:nvPr/>
        </p:nvSpPr>
        <p:spPr>
          <a:xfrm>
            <a:off x="875696" y="3814235"/>
            <a:ext cx="199093" cy="1692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it-IT" sz="500" dirty="0"/>
              <a:t> 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4890498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810400B-82FE-4E50-8790-658C4DB5F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Angles</a:t>
            </a:r>
            <a:r>
              <a:rPr lang="it-IT" dirty="0"/>
              <a:t> </a:t>
            </a:r>
            <a:r>
              <a:rPr lang="it-IT" dirty="0" err="1"/>
              <a:t>Results</a:t>
            </a:r>
            <a:endParaRPr lang="it-IT" dirty="0"/>
          </a:p>
        </p:txBody>
      </p:sp>
      <p:pic>
        <p:nvPicPr>
          <p:cNvPr id="4" name="Elemento grafico 3">
            <a:extLst>
              <a:ext uri="{FF2B5EF4-FFF2-40B4-BE49-F238E27FC236}">
                <a16:creationId xmlns:a16="http://schemas.microsoft.com/office/drawing/2014/main" id="{53616AD6-F33A-4D64-A20E-66534CA3A4C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882" t="2585" r="8539" b="6476"/>
          <a:stretch/>
        </p:blipFill>
        <p:spPr>
          <a:xfrm>
            <a:off x="260059" y="1803633"/>
            <a:ext cx="11627141" cy="441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54266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810400B-82FE-4E50-8790-658C4DB5F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Angles</a:t>
            </a:r>
            <a:r>
              <a:rPr lang="it-IT" dirty="0"/>
              <a:t> </a:t>
            </a:r>
            <a:r>
              <a:rPr lang="it-IT" dirty="0" err="1"/>
              <a:t>Errors</a:t>
            </a:r>
            <a:endParaRPr lang="it-IT" dirty="0"/>
          </a:p>
        </p:txBody>
      </p:sp>
      <p:pic>
        <p:nvPicPr>
          <p:cNvPr id="4" name="Elemento grafico 3">
            <a:extLst>
              <a:ext uri="{FF2B5EF4-FFF2-40B4-BE49-F238E27FC236}">
                <a16:creationId xmlns:a16="http://schemas.microsoft.com/office/drawing/2014/main" id="{53616AD6-F33A-4D64-A20E-66534CA3A4C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0019" t="3726" r="8108" b="4898"/>
          <a:stretch/>
        </p:blipFill>
        <p:spPr>
          <a:xfrm>
            <a:off x="230977" y="1837189"/>
            <a:ext cx="11488443" cy="4370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54900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15B8C64-6467-4371-AECB-BFF0EC98CD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Comparison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060A34C-5BD7-49EA-A3AD-60D50FB0D2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998134"/>
            <a:ext cx="4187784" cy="1885969"/>
          </a:xfrm>
        </p:spPr>
        <p:txBody>
          <a:bodyPr>
            <a:normAutofit/>
          </a:bodyPr>
          <a:lstStyle/>
          <a:p>
            <a:r>
              <a:rPr lang="it-IT" sz="2400" b="1" dirty="0"/>
              <a:t>EKF</a:t>
            </a:r>
          </a:p>
          <a:p>
            <a:pPr marL="457200" indent="-457200">
              <a:buFont typeface="+mj-lt"/>
              <a:buAutoNum type="arabicPeriod"/>
            </a:pPr>
            <a:r>
              <a:rPr lang="it-IT" dirty="0"/>
              <a:t>No </a:t>
            </a:r>
            <a:r>
              <a:rPr lang="it-IT" dirty="0" err="1"/>
              <a:t>singularities</a:t>
            </a:r>
            <a:endParaRPr lang="it-IT" dirty="0"/>
          </a:p>
          <a:p>
            <a:pPr marL="457200" indent="-457200">
              <a:buFont typeface="+mj-lt"/>
              <a:buAutoNum type="arabicPeriod"/>
            </a:pPr>
            <a:r>
              <a:rPr lang="it-IT" dirty="0"/>
              <a:t>No need to </a:t>
            </a:r>
            <a:r>
              <a:rPr lang="it-IT" dirty="0" err="1"/>
              <a:t>add</a:t>
            </a:r>
            <a:r>
              <a:rPr lang="it-IT" dirty="0"/>
              <a:t> </a:t>
            </a:r>
            <a:r>
              <a:rPr lang="it-IT" dirty="0" err="1"/>
              <a:t>other</a:t>
            </a:r>
            <a:r>
              <a:rPr lang="it-IT" dirty="0"/>
              <a:t> </a:t>
            </a:r>
            <a:r>
              <a:rPr lang="it-IT" dirty="0" err="1"/>
              <a:t>sensors</a:t>
            </a:r>
            <a:endParaRPr lang="it-IT" dirty="0"/>
          </a:p>
          <a:p>
            <a:pPr marL="0" indent="0">
              <a:buNone/>
            </a:pPr>
            <a:endParaRPr lang="it-IT" dirty="0"/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FA158594-93FF-408F-8BB6-96E5F53B7DC7}"/>
              </a:ext>
            </a:extLst>
          </p:cNvPr>
          <p:cNvSpPr txBox="1">
            <a:spLocks/>
          </p:cNvSpPr>
          <p:nvPr/>
        </p:nvSpPr>
        <p:spPr>
          <a:xfrm>
            <a:off x="6927348" y="1998134"/>
            <a:ext cx="4875961" cy="166785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400" b="1" dirty="0"/>
              <a:t>Mahony</a:t>
            </a:r>
          </a:p>
          <a:p>
            <a:pPr marL="457200" indent="-457200">
              <a:buFont typeface="+mj-lt"/>
              <a:buAutoNum type="arabicPeriod"/>
            </a:pPr>
            <a:r>
              <a:rPr lang="it-IT" dirty="0" err="1"/>
              <a:t>Less</a:t>
            </a:r>
            <a:r>
              <a:rPr lang="it-IT" dirty="0"/>
              <a:t> </a:t>
            </a:r>
            <a:r>
              <a:rPr lang="it-IT" dirty="0" err="1"/>
              <a:t>parameters</a:t>
            </a:r>
            <a:r>
              <a:rPr lang="it-IT" dirty="0"/>
              <a:t> to set</a:t>
            </a:r>
          </a:p>
          <a:p>
            <a:pPr marL="457200" indent="-457200">
              <a:buFont typeface="+mj-lt"/>
              <a:buAutoNum type="arabicPeriod"/>
            </a:pPr>
            <a:r>
              <a:rPr lang="it-IT" dirty="0" err="1"/>
              <a:t>Convergence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granted</a:t>
            </a:r>
            <a:r>
              <a:rPr lang="it-IT" baseline="30000" dirty="0"/>
              <a:t>[1]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B828F6F0-A3BE-41BB-BD66-785392BF17F5}"/>
              </a:ext>
            </a:extLst>
          </p:cNvPr>
          <p:cNvSpPr txBox="1"/>
          <p:nvPr/>
        </p:nvSpPr>
        <p:spPr>
          <a:xfrm>
            <a:off x="233214" y="5578679"/>
            <a:ext cx="1178653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[1]: </a:t>
            </a:r>
            <a:r>
              <a:rPr lang="en-US" sz="1600" dirty="0"/>
              <a:t>R. Mahony, T. Hamel and J. -. </a:t>
            </a:r>
            <a:r>
              <a:rPr lang="en-US" sz="1600" dirty="0" err="1"/>
              <a:t>Pflimlin</a:t>
            </a:r>
            <a:r>
              <a:rPr lang="en-US" sz="1600" dirty="0"/>
              <a:t>, "Complementary filter design on the special orthogonal group SO(3)," </a:t>
            </a:r>
            <a:r>
              <a:rPr lang="en-US" sz="1600" i="1" dirty="0"/>
              <a:t>Proceedings of the 44th IEEE Conference on Decision and Control</a:t>
            </a:r>
            <a:r>
              <a:rPr lang="en-US" sz="1600" dirty="0"/>
              <a:t>, 2005, pp. 1477-1484, </a:t>
            </a:r>
            <a:r>
              <a:rPr lang="en-US" sz="1600" dirty="0" err="1"/>
              <a:t>doi</a:t>
            </a:r>
            <a:r>
              <a:rPr lang="en-US" sz="1600" dirty="0"/>
              <a:t>: 10.1109/CDC.2005.1582367.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95621553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A3A613E-D2A3-412B-9FC7-C92AE53C64B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/>
              <a:t>Controller Design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6A1EED2B-0F85-46D8-8DCC-D0BE1C9BF3B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/>
              <a:t>Ego – Walking on </a:t>
            </a:r>
            <a:r>
              <a:rPr lang="it-IT" dirty="0" err="1"/>
              <a:t>slopes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40587396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C95BD5B-3799-4807-ABA8-A338C7ABB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Simulink</a:t>
            </a:r>
            <a:r>
              <a:rPr lang="it-IT" dirty="0"/>
              <a:t> System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BB9A4A0E-940E-49A1-8D52-EAACC7CA0C6B}"/>
              </a:ext>
            </a:extLst>
          </p:cNvPr>
          <p:cNvSpPr/>
          <p:nvPr/>
        </p:nvSpPr>
        <p:spPr>
          <a:xfrm>
            <a:off x="1580223" y="2365894"/>
            <a:ext cx="1811044" cy="111636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Controller</a:t>
            </a: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8F5F6612-D24F-4846-B60A-74314FE2F2AA}"/>
              </a:ext>
            </a:extLst>
          </p:cNvPr>
          <p:cNvSpPr/>
          <p:nvPr/>
        </p:nvSpPr>
        <p:spPr>
          <a:xfrm>
            <a:off x="7883369" y="2365894"/>
            <a:ext cx="1811044" cy="11163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IMU</a:t>
            </a:r>
          </a:p>
          <a:p>
            <a:pPr algn="ctr"/>
            <a:r>
              <a:rPr lang="it-IT" dirty="0"/>
              <a:t>MPU - 9250 </a:t>
            </a: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687241A9-A18A-4323-8A0B-F0D2A23C1466}"/>
              </a:ext>
            </a:extLst>
          </p:cNvPr>
          <p:cNvSpPr/>
          <p:nvPr/>
        </p:nvSpPr>
        <p:spPr>
          <a:xfrm>
            <a:off x="4731796" y="2365894"/>
            <a:ext cx="1811044" cy="11163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Model</a:t>
            </a:r>
          </a:p>
        </p:txBody>
      </p:sp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7A75DF71-D099-48D8-A981-68BE4042F89B}"/>
              </a:ext>
            </a:extLst>
          </p:cNvPr>
          <p:cNvCxnSpPr>
            <a:cxnSpLocks/>
          </p:cNvCxnSpPr>
          <p:nvPr/>
        </p:nvCxnSpPr>
        <p:spPr>
          <a:xfrm>
            <a:off x="3391267" y="2924078"/>
            <a:ext cx="134052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DC81C129-CF89-4827-8C00-253290853382}"/>
              </a:ext>
            </a:extLst>
          </p:cNvPr>
          <p:cNvCxnSpPr>
            <a:cxnSpLocks/>
          </p:cNvCxnSpPr>
          <p:nvPr/>
        </p:nvCxnSpPr>
        <p:spPr>
          <a:xfrm>
            <a:off x="6547281" y="2924078"/>
            <a:ext cx="134052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ttore diritto 16">
            <a:extLst>
              <a:ext uri="{FF2B5EF4-FFF2-40B4-BE49-F238E27FC236}">
                <a16:creationId xmlns:a16="http://schemas.microsoft.com/office/drawing/2014/main" id="{53185FE0-239B-42C5-A04C-68E95969AC1E}"/>
              </a:ext>
            </a:extLst>
          </p:cNvPr>
          <p:cNvCxnSpPr/>
          <p:nvPr/>
        </p:nvCxnSpPr>
        <p:spPr>
          <a:xfrm>
            <a:off x="9694413" y="2924078"/>
            <a:ext cx="84338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ttore diritto 17">
            <a:extLst>
              <a:ext uri="{FF2B5EF4-FFF2-40B4-BE49-F238E27FC236}">
                <a16:creationId xmlns:a16="http://schemas.microsoft.com/office/drawing/2014/main" id="{BE6103D9-1B73-474E-948C-01F24873022F}"/>
              </a:ext>
            </a:extLst>
          </p:cNvPr>
          <p:cNvCxnSpPr>
            <a:cxnSpLocks/>
          </p:cNvCxnSpPr>
          <p:nvPr/>
        </p:nvCxnSpPr>
        <p:spPr>
          <a:xfrm flipV="1">
            <a:off x="10520038" y="2915200"/>
            <a:ext cx="8878" cy="139083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ttore 2 26">
            <a:extLst>
              <a:ext uri="{FF2B5EF4-FFF2-40B4-BE49-F238E27FC236}">
                <a16:creationId xmlns:a16="http://schemas.microsoft.com/office/drawing/2014/main" id="{A1B0C8D9-70F0-4475-BE53-356BB793EDD6}"/>
              </a:ext>
            </a:extLst>
          </p:cNvPr>
          <p:cNvCxnSpPr>
            <a:cxnSpLocks/>
          </p:cNvCxnSpPr>
          <p:nvPr/>
        </p:nvCxnSpPr>
        <p:spPr>
          <a:xfrm flipV="1">
            <a:off x="2513117" y="3482072"/>
            <a:ext cx="0" cy="82377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CasellaDiTesto 37">
                <a:extLst>
                  <a:ext uri="{FF2B5EF4-FFF2-40B4-BE49-F238E27FC236}">
                    <a16:creationId xmlns:a16="http://schemas.microsoft.com/office/drawing/2014/main" id="{FC342626-BFEA-447E-9CF8-A025BE606623}"/>
                  </a:ext>
                </a:extLst>
              </p:cNvPr>
              <p:cNvSpPr txBox="1"/>
              <p:nvPr/>
            </p:nvSpPr>
            <p:spPr>
              <a:xfrm>
                <a:off x="3990197" y="2522451"/>
                <a:ext cx="14266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l-GR" dirty="0" smtClean="0"/>
                        <m:t>τ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38" name="CasellaDiTesto 37">
                <a:extLst>
                  <a:ext uri="{FF2B5EF4-FFF2-40B4-BE49-F238E27FC236}">
                    <a16:creationId xmlns:a16="http://schemas.microsoft.com/office/drawing/2014/main" id="{FC342626-BFEA-447E-9CF8-A025BE6066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0197" y="2522451"/>
                <a:ext cx="142668" cy="276999"/>
              </a:xfrm>
              <a:prstGeom prst="rect">
                <a:avLst/>
              </a:prstGeom>
              <a:blipFill>
                <a:blip r:embed="rId2"/>
                <a:stretch>
                  <a:fillRect l="-26087" r="-26087" b="-222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Connettore 2 38">
            <a:extLst>
              <a:ext uri="{FF2B5EF4-FFF2-40B4-BE49-F238E27FC236}">
                <a16:creationId xmlns:a16="http://schemas.microsoft.com/office/drawing/2014/main" id="{6E5C68EA-534F-4FBA-B5CA-F5136F0E8F53}"/>
              </a:ext>
            </a:extLst>
          </p:cNvPr>
          <p:cNvCxnSpPr>
            <a:cxnSpLocks/>
          </p:cNvCxnSpPr>
          <p:nvPr/>
        </p:nvCxnSpPr>
        <p:spPr>
          <a:xfrm>
            <a:off x="479394" y="2911131"/>
            <a:ext cx="110082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CasellaDiTesto 43">
                <a:extLst>
                  <a:ext uri="{FF2B5EF4-FFF2-40B4-BE49-F238E27FC236}">
                    <a16:creationId xmlns:a16="http://schemas.microsoft.com/office/drawing/2014/main" id="{1374F4F3-E61D-4173-9518-2BBAAE55CC5F}"/>
                  </a:ext>
                </a:extLst>
              </p:cNvPr>
              <p:cNvSpPr txBox="1"/>
              <p:nvPr/>
            </p:nvSpPr>
            <p:spPr>
              <a:xfrm>
                <a:off x="6918950" y="2540171"/>
                <a:ext cx="3820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l-GR" i="1" smtClean="0">
                          <a:latin typeface="Cambria Math" panose="02040503050406030204" pitchFamily="18" charset="0"/>
                        </a:rPr>
                        <m:t>ν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44" name="CasellaDiTesto 43">
                <a:extLst>
                  <a:ext uri="{FF2B5EF4-FFF2-40B4-BE49-F238E27FC236}">
                    <a16:creationId xmlns:a16="http://schemas.microsoft.com/office/drawing/2014/main" id="{1374F4F3-E61D-4173-9518-2BBAAE55CC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8950" y="2540171"/>
                <a:ext cx="382092" cy="276999"/>
              </a:xfrm>
              <a:prstGeom prst="rect">
                <a:avLst/>
              </a:prstGeom>
              <a:blipFill>
                <a:blip r:embed="rId3"/>
                <a:stretch>
                  <a:fillRect l="-14286" r="-7937" b="-2666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CasellaDiTesto 45">
                <a:extLst>
                  <a:ext uri="{FF2B5EF4-FFF2-40B4-BE49-F238E27FC236}">
                    <a16:creationId xmlns:a16="http://schemas.microsoft.com/office/drawing/2014/main" id="{A48BA83B-FC35-4504-B63F-A9CA1DB16DD2}"/>
                  </a:ext>
                </a:extLst>
              </p:cNvPr>
              <p:cNvSpPr txBox="1"/>
              <p:nvPr/>
            </p:nvSpPr>
            <p:spPr>
              <a:xfrm>
                <a:off x="7676051" y="3940201"/>
                <a:ext cx="126689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l-GR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̃"/>
                                  <m:ctrlPr>
                                    <a:rPr lang="el-GR" i="1" dirty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nor/>
                                    </m:rPr>
                                    <a:rPr lang="el-GR" dirty="0" smtClean="0"/>
                                    <m:t>ω</m:t>
                                  </m:r>
                                </m:e>
                              </m:acc>
                            </m:e>
                          </m:d>
                        </m:e>
                        <m:sub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r>
                        <a:rPr lang="it-IT" b="0" i="1" dirty="0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it-IT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l-GR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̃"/>
                                  <m:ctrlPr>
                                    <a:rPr lang="el-GR" i="1" dirty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nor/>
                                    </m:rPr>
                                    <a:rPr lang="it-IT" b="0" i="0" dirty="0" smtClean="0"/>
                                    <m:t>a</m:t>
                                  </m:r>
                                </m:e>
                              </m:acc>
                            </m:e>
                          </m:d>
                        </m:e>
                        <m:sub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r>
                        <a:rPr lang="it-IT" i="1" dirty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it-IT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l-GR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̃"/>
                                  <m:ctrlPr>
                                    <a:rPr lang="el-GR" i="1" dirty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nor/>
                                    </m:rPr>
                                    <a:rPr lang="it-IT" b="0" i="0" dirty="0" smtClean="0"/>
                                    <m:t>m</m:t>
                                  </m:r>
                                </m:e>
                              </m:acc>
                            </m:e>
                          </m:d>
                        </m:e>
                        <m:sub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46" name="CasellaDiTesto 45">
                <a:extLst>
                  <a:ext uri="{FF2B5EF4-FFF2-40B4-BE49-F238E27FC236}">
                    <a16:creationId xmlns:a16="http://schemas.microsoft.com/office/drawing/2014/main" id="{A48BA83B-FC35-4504-B63F-A9CA1DB16D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6051" y="3940201"/>
                <a:ext cx="1266895" cy="276999"/>
              </a:xfrm>
              <a:prstGeom prst="rect">
                <a:avLst/>
              </a:prstGeom>
              <a:blipFill>
                <a:blip r:embed="rId5"/>
                <a:stretch>
                  <a:fillRect t="-6522" r="-34615" b="-1521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Connettore 2 46">
            <a:extLst>
              <a:ext uri="{FF2B5EF4-FFF2-40B4-BE49-F238E27FC236}">
                <a16:creationId xmlns:a16="http://schemas.microsoft.com/office/drawing/2014/main" id="{CEB4164F-5CF1-4E25-870F-9B899EDB399E}"/>
              </a:ext>
            </a:extLst>
          </p:cNvPr>
          <p:cNvCxnSpPr>
            <a:cxnSpLocks/>
          </p:cNvCxnSpPr>
          <p:nvPr/>
        </p:nvCxnSpPr>
        <p:spPr>
          <a:xfrm>
            <a:off x="8788891" y="1907955"/>
            <a:ext cx="0" cy="45793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CasellaDiTesto 48">
            <a:extLst>
              <a:ext uri="{FF2B5EF4-FFF2-40B4-BE49-F238E27FC236}">
                <a16:creationId xmlns:a16="http://schemas.microsoft.com/office/drawing/2014/main" id="{FDD23308-2B14-4C45-B5D2-8574B56264FB}"/>
              </a:ext>
            </a:extLst>
          </p:cNvPr>
          <p:cNvSpPr txBox="1"/>
          <p:nvPr/>
        </p:nvSpPr>
        <p:spPr>
          <a:xfrm>
            <a:off x="8788891" y="1728371"/>
            <a:ext cx="686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/>
              <a:t>noise</a:t>
            </a:r>
            <a:endParaRPr lang="it-IT" dirty="0"/>
          </a:p>
        </p:txBody>
      </p:sp>
      <p:sp>
        <p:nvSpPr>
          <p:cNvPr id="51" name="Rettangolo 50">
            <a:extLst>
              <a:ext uri="{FF2B5EF4-FFF2-40B4-BE49-F238E27FC236}">
                <a16:creationId xmlns:a16="http://schemas.microsoft.com/office/drawing/2014/main" id="{B2527804-8921-4075-849D-2F45A9449595}"/>
              </a:ext>
            </a:extLst>
          </p:cNvPr>
          <p:cNvSpPr/>
          <p:nvPr/>
        </p:nvSpPr>
        <p:spPr>
          <a:xfrm>
            <a:off x="4764177" y="3747853"/>
            <a:ext cx="1811044" cy="11163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Kalman</a:t>
            </a:r>
          </a:p>
          <a:p>
            <a:pPr algn="ctr"/>
            <a:r>
              <a:rPr lang="it-IT" dirty="0"/>
              <a:t>Estimator</a:t>
            </a:r>
          </a:p>
        </p:txBody>
      </p:sp>
      <p:cxnSp>
        <p:nvCxnSpPr>
          <p:cNvPr id="54" name="Connettore 2 53">
            <a:extLst>
              <a:ext uri="{FF2B5EF4-FFF2-40B4-BE49-F238E27FC236}">
                <a16:creationId xmlns:a16="http://schemas.microsoft.com/office/drawing/2014/main" id="{D244519B-F77C-4247-9668-780716855EF6}"/>
              </a:ext>
            </a:extLst>
          </p:cNvPr>
          <p:cNvCxnSpPr>
            <a:cxnSpLocks/>
          </p:cNvCxnSpPr>
          <p:nvPr/>
        </p:nvCxnSpPr>
        <p:spPr>
          <a:xfrm flipH="1">
            <a:off x="6575221" y="4281328"/>
            <a:ext cx="3953695" cy="2470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ttore diritto 57">
            <a:extLst>
              <a:ext uri="{FF2B5EF4-FFF2-40B4-BE49-F238E27FC236}">
                <a16:creationId xmlns:a16="http://schemas.microsoft.com/office/drawing/2014/main" id="{81094BA8-9300-4807-B5BC-4AD414CA3E0B}"/>
              </a:ext>
            </a:extLst>
          </p:cNvPr>
          <p:cNvCxnSpPr>
            <a:cxnSpLocks/>
          </p:cNvCxnSpPr>
          <p:nvPr/>
        </p:nvCxnSpPr>
        <p:spPr>
          <a:xfrm flipH="1">
            <a:off x="2505497" y="4306037"/>
            <a:ext cx="224980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asellaDiTesto 22">
                <a:extLst>
                  <a:ext uri="{FF2B5EF4-FFF2-40B4-BE49-F238E27FC236}">
                    <a16:creationId xmlns:a16="http://schemas.microsoft.com/office/drawing/2014/main" id="{7D99AB18-084B-4E3C-925A-3F9A48730B94}"/>
                  </a:ext>
                </a:extLst>
              </p:cNvPr>
              <p:cNvSpPr txBox="1"/>
              <p:nvPr/>
            </p:nvSpPr>
            <p:spPr>
              <a:xfrm>
                <a:off x="3032648" y="3893960"/>
                <a:ext cx="1175748" cy="384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acc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,</m:t>
                      </m:r>
                      <m:acc>
                        <m:accPr>
                          <m:chr m:val="̂"/>
                          <m:ctrlPr>
                            <a:rPr lang="el-GR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az-Cyrl-AZ" i="1">
                              <a:latin typeface="Cambria Math" panose="02040503050406030204" pitchFamily="18" charset="0"/>
                            </a:rPr>
                            <m:t>Ѳ</m:t>
                          </m:r>
                        </m:e>
                      </m:acc>
                      <m:r>
                        <a:rPr lang="it-IT" i="1">
                          <a:latin typeface="Cambria Math" panose="02040503050406030204" pitchFamily="18" charset="0"/>
                        </a:rPr>
                        <m:t>,</m:t>
                      </m:r>
                      <m:acc>
                        <m:accPr>
                          <m:chr m:val="̂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az-Cyrl-AZ" i="1">
                              <a:latin typeface="Cambria Math" panose="02040503050406030204" pitchFamily="18" charset="0"/>
                            </a:rPr>
                            <m:t>ф</m:t>
                          </m:r>
                        </m:e>
                      </m:acc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23" name="CasellaDiTesto 22">
                <a:extLst>
                  <a:ext uri="{FF2B5EF4-FFF2-40B4-BE49-F238E27FC236}">
                    <a16:creationId xmlns:a16="http://schemas.microsoft.com/office/drawing/2014/main" id="{7D99AB18-084B-4E3C-925A-3F9A48730B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2648" y="3893960"/>
                <a:ext cx="1175748" cy="384336"/>
              </a:xfrm>
              <a:prstGeom prst="rect">
                <a:avLst/>
              </a:prstGeom>
              <a:blipFill>
                <a:blip r:embed="rId6"/>
                <a:stretch>
                  <a:fillRect t="-1587" r="-13990" b="-1269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CasellaDiTesto 27">
                <a:extLst>
                  <a:ext uri="{FF2B5EF4-FFF2-40B4-BE49-F238E27FC236}">
                    <a16:creationId xmlns:a16="http://schemas.microsoft.com/office/drawing/2014/main" id="{16AB0639-ADF5-4812-9DE5-99E28407CB2F}"/>
                  </a:ext>
                </a:extLst>
              </p:cNvPr>
              <p:cNvSpPr txBox="1"/>
              <p:nvPr/>
            </p:nvSpPr>
            <p:spPr>
              <a:xfrm>
                <a:off x="3211957" y="4346104"/>
                <a:ext cx="817129" cy="43108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acc>
                            <m:accPr>
                              <m:chr m:val="̇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az-Cyrl-AZ" i="1">
                                  <a:latin typeface="Cambria Math" panose="02040503050406030204" pitchFamily="18" charset="0"/>
                                </a:rPr>
                                <m:t>Ѳ</m:t>
                              </m:r>
                            </m:e>
                          </m:acc>
                        </m:e>
                      </m:acc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,</m:t>
                      </m:r>
                      <m:acc>
                        <m:accPr>
                          <m:chr m:val="̂"/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acc>
                            <m:accPr>
                              <m:chr m:val="̇"/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az-Cyrl-AZ" i="1">
                                  <a:latin typeface="Cambria Math" panose="02040503050406030204" pitchFamily="18" charset="0"/>
                                </a:rPr>
                                <m:t>ф</m:t>
                              </m:r>
                            </m:e>
                          </m:acc>
                        </m:e>
                      </m:acc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28" name="CasellaDiTesto 27">
                <a:extLst>
                  <a:ext uri="{FF2B5EF4-FFF2-40B4-BE49-F238E27FC236}">
                    <a16:creationId xmlns:a16="http://schemas.microsoft.com/office/drawing/2014/main" id="{16AB0639-ADF5-4812-9DE5-99E28407CB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1957" y="4346104"/>
                <a:ext cx="817129" cy="431080"/>
              </a:xfrm>
              <a:prstGeom prst="rect">
                <a:avLst/>
              </a:prstGeom>
              <a:blipFill>
                <a:blip r:embed="rId9"/>
                <a:stretch>
                  <a:fillRect t="-1408" r="-26866" b="-985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598610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7602B4A-8BCD-4B31-B255-9C40360DA1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Controller Design (1/4)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2D3E1FA3-257F-4D66-87AA-BEB175EF6E68}"/>
                  </a:ext>
                </a:extLst>
              </p:cNvPr>
              <p:cNvSpPr txBox="1"/>
              <p:nvPr/>
            </p:nvSpPr>
            <p:spPr>
              <a:xfrm>
                <a:off x="1434631" y="2397430"/>
                <a:ext cx="4338752" cy="7194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it-IT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d>
                                <m:d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</m:d>
                              <m:acc>
                                <m:accPr>
                                  <m:chr m:val="̈"/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</m:acc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d>
                                <m:d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acc>
                                    <m:accPr>
                                      <m:chr m:val="̇"/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</m:acc>
                                </m:e>
                              </m:d>
                              <m:acc>
                                <m:accPr>
                                  <m:chr m:val="̇"/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</m:acc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  <m:d>
                                <m:d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</m:d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p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</m:d>
                              <m:r>
                                <m:rPr>
                                  <m:sty m:val="p"/>
                                </m:rPr>
                                <a:rPr lang="el-GR" b="0" i="1" smtClean="0">
                                  <a:latin typeface="Cambria Math" panose="02040503050406030204" pitchFamily="18" charset="0"/>
                                </a:rPr>
                                <m:t>λ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d>
                                <m:d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</m:d>
                              <m:acc>
                                <m:accPr>
                                  <m:chr m:val="̇"/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</m:acc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2D3E1FA3-257F-4D66-87AA-BEB175EF6E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4631" y="2397430"/>
                <a:ext cx="4338752" cy="71942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asellaDiTesto 6">
            <a:extLst>
              <a:ext uri="{FF2B5EF4-FFF2-40B4-BE49-F238E27FC236}">
                <a16:creationId xmlns:a16="http://schemas.microsoft.com/office/drawing/2014/main" id="{E285ACD4-6107-4B48-B4B0-010782AA24FD}"/>
              </a:ext>
            </a:extLst>
          </p:cNvPr>
          <p:cNvSpPr txBox="1"/>
          <p:nvPr/>
        </p:nvSpPr>
        <p:spPr>
          <a:xfrm>
            <a:off x="1207363" y="1948199"/>
            <a:ext cx="3522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Constrained</a:t>
            </a:r>
            <a:r>
              <a:rPr lang="it-IT" dirty="0"/>
              <a:t> dynamics </a:t>
            </a:r>
            <a:r>
              <a:rPr lang="it-IT" dirty="0" err="1"/>
              <a:t>equations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BC6E4AB2-B242-48E0-98F8-748878F735BE}"/>
                  </a:ext>
                </a:extLst>
              </p:cNvPr>
              <p:cNvSpPr txBox="1"/>
              <p:nvPr/>
            </p:nvSpPr>
            <p:spPr>
              <a:xfrm>
                <a:off x="6578886" y="2572478"/>
                <a:ext cx="271959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dirty="0"/>
                  <a:t>With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=[</m:t>
                    </m:r>
                    <m:r>
                      <m:rPr>
                        <m:nor/>
                      </m:rPr>
                      <a:rPr lang="it-IT" i="1" dirty="0"/>
                      <m:t>x</m:t>
                    </m:r>
                    <m:r>
                      <m:rPr>
                        <m:nor/>
                      </m:rPr>
                      <a:rPr lang="it-IT" dirty="0"/>
                      <m:t>, </m:t>
                    </m:r>
                    <m:r>
                      <m:rPr>
                        <m:nor/>
                      </m:rPr>
                      <a:rPr lang="it-IT" i="1" dirty="0"/>
                      <m:t>y</m:t>
                    </m:r>
                    <m:r>
                      <m:rPr>
                        <m:nor/>
                      </m:rPr>
                      <a:rPr lang="it-IT" dirty="0"/>
                      <m:t>,</m:t>
                    </m:r>
                    <m:r>
                      <m:rPr>
                        <m:nor/>
                      </m:rPr>
                      <a:rPr lang="az-Cyrl-AZ" dirty="0"/>
                      <m:t> </m:t>
                    </m:r>
                    <m:r>
                      <m:rPr>
                        <m:nor/>
                      </m:rPr>
                      <a:rPr lang="az-Cyrl-AZ" i="1" dirty="0"/>
                      <m:t>Ѳ</m:t>
                    </m:r>
                    <m:r>
                      <m:rPr>
                        <m:nor/>
                      </m:rPr>
                      <a:rPr lang="it-IT" i="1" dirty="0"/>
                      <m:t>,</m:t>
                    </m:r>
                    <m:r>
                      <m:rPr>
                        <m:nor/>
                      </m:rPr>
                      <a:rPr lang="az-Cyrl-AZ" i="1" dirty="0"/>
                      <m:t> </m:t>
                    </m:r>
                    <m:r>
                      <m:rPr>
                        <m:nor/>
                      </m:rPr>
                      <a:rPr lang="az-Cyrl-AZ" dirty="0"/>
                      <m:t>ф</m:t>
                    </m:r>
                    <m:r>
                      <m:rPr>
                        <m:nor/>
                      </m:rPr>
                      <a:rPr lang="it-IT" i="1" dirty="0"/>
                      <m:t>,</m:t>
                    </m:r>
                    <m:r>
                      <m:rPr>
                        <m:nor/>
                      </m:rPr>
                      <a:rPr lang="az-Cyrl-AZ" i="1" dirty="0"/>
                      <m:t> </m:t>
                    </m:r>
                    <m:r>
                      <m:rPr>
                        <m:nor/>
                      </m:rPr>
                      <a:rPr lang="el-GR" i="1" dirty="0"/>
                      <m:t>γ</m:t>
                    </m:r>
                    <m:r>
                      <m:rPr>
                        <m:nor/>
                      </m:rPr>
                      <a:rPr lang="it-IT" i="1" baseline="-25000" dirty="0"/>
                      <m:t>r</m:t>
                    </m:r>
                    <m:r>
                      <m:rPr>
                        <m:nor/>
                      </m:rPr>
                      <a:rPr lang="it-IT" i="1" baseline="-25000" dirty="0"/>
                      <m:t> , </m:t>
                    </m:r>
                    <m:r>
                      <m:rPr>
                        <m:nor/>
                      </m:rPr>
                      <a:rPr lang="el-GR" i="1" dirty="0"/>
                      <m:t>γ</m:t>
                    </m:r>
                    <m:r>
                      <m:rPr>
                        <m:nor/>
                      </m:rPr>
                      <a:rPr lang="it-IT" i="1" baseline="-25000" dirty="0"/>
                      <m:t>l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it-IT" dirty="0"/>
              </a:p>
            </p:txBody>
          </p:sp>
        </mc:Choice>
        <mc:Fallback xmlns="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BC6E4AB2-B242-48E0-98F8-748878F735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8886" y="2572478"/>
                <a:ext cx="2719591" cy="369332"/>
              </a:xfrm>
              <a:prstGeom prst="rect">
                <a:avLst/>
              </a:prstGeom>
              <a:blipFill>
                <a:blip r:embed="rId3"/>
                <a:stretch>
                  <a:fillRect l="-1794" t="-9836" b="-2459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BD9D057A-3C02-496D-A247-ACFCD177F33E}"/>
                  </a:ext>
                </a:extLst>
              </p:cNvPr>
              <p:cNvSpPr txBox="1"/>
              <p:nvPr/>
            </p:nvSpPr>
            <p:spPr>
              <a:xfrm>
                <a:off x="1434631" y="3611605"/>
                <a:ext cx="7541873" cy="8842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it-IT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acc>
                                <m:accPr>
                                  <m:chr m:val="̇"/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i="1">
                                      <a:latin typeface="Cambria Math" panose="02040503050406030204" pitchFamily="18" charset="0"/>
                                    </a:rPr>
                                    <m:t>ν</m:t>
                                  </m:r>
                                </m:e>
                              </m:acc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p>
                                <m:sSup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it-IT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</a:rPr>
                                            <m:t>𝑆</m:t>
                                          </m:r>
                                          <m:d>
                                            <m:dPr>
                                              <m:ctrlPr>
                                                <a:rPr lang="it-IT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it-IT" i="1">
                                                  <a:latin typeface="Cambria Math" panose="02040503050406030204" pitchFamily="18" charset="0"/>
                                                </a:rPr>
                                                <m:t>𝑞</m:t>
                                              </m:r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sup>
                                      </m:sSup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  <m:d>
                                        <m:dPr>
                                          <m:ctrlPr>
                                            <a:rPr lang="it-IT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</m:e>
                                      </m:d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  <m:d>
                                        <m:dPr>
                                          <m:ctrlPr>
                                            <a:rPr lang="it-IT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  <m:d>
                                    <m:dPr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d>
                                    <m:dPr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  <m:d>
                                        <m:dPr>
                                          <m:ctrlPr>
                                            <a:rPr lang="it-IT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</m:e>
                                      </m:d>
                                      <m:acc>
                                        <m:accPr>
                                          <m:chr m:val="̇"/>
                                          <m:ctrlPr>
                                            <a:rPr lang="it-IT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</a:rPr>
                                            <m:t>𝑆</m:t>
                                          </m:r>
                                        </m:e>
                                      </m:acc>
                                      <m:d>
                                        <m:dPr>
                                          <m:ctrlPr>
                                            <a:rPr lang="it-IT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acc>
                                            <m:accPr>
                                              <m:chr m:val="̇"/>
                                              <m:ctrlPr>
                                                <a:rPr lang="it-IT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it-IT" i="1">
                                                  <a:latin typeface="Cambria Math" panose="02040503050406030204" pitchFamily="18" charset="0"/>
                                                </a:rPr>
                                                <m:t>𝑞</m:t>
                                              </m:r>
                                            </m:e>
                                          </m:acc>
                                        </m:e>
                                      </m:d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  <m:d>
                                        <m:dPr>
                                          <m:ctrlPr>
                                            <a:rPr lang="it-IT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acc>
                                            <m:accPr>
                                              <m:chr m:val="̇"/>
                                              <m:ctrlPr>
                                                <a:rPr lang="it-IT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it-IT" i="1">
                                                  <a:latin typeface="Cambria Math" panose="02040503050406030204" pitchFamily="18" charset="0"/>
                                                </a:rPr>
                                                <m:t>𝑞</m:t>
                                              </m:r>
                                            </m:e>
                                          </m:acc>
                                        </m:e>
                                      </m:d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  <m:d>
                                        <m:dPr>
                                          <m:ctrlPr>
                                            <a:rPr lang="it-IT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</m:e>
                                      </m:d>
                                    </m:e>
                                  </m:d>
                                  <m:r>
                                    <m:rPr>
                                      <m:sty m:val="p"/>
                                    </m:rPr>
                                    <a:rPr lang="el-GR" i="1">
                                      <a:latin typeface="Cambria Math" panose="02040503050406030204" pitchFamily="18" charset="0"/>
                                    </a:rPr>
                                    <m:t>ν</m:t>
                                  </m:r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  <m:d>
                                    <m:dPr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m:rPr>
                                  <m:nor/>
                                </m:rPr>
                                <a:rPr lang="it-IT" dirty="0"/>
                                <m:t> </m:t>
                              </m:r>
                            </m:e>
                            <m:e>
                              <m:acc>
                                <m:accPr>
                                  <m:chr m:val="̇"/>
                                  <m:ctrlPr>
                                    <a:rPr lang="it-IT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</m:acc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d>
                                <m:d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</m:d>
                              <m:r>
                                <m:rPr>
                                  <m:sty m:val="p"/>
                                </m:rPr>
                                <a:rPr lang="el-GR" i="1">
                                  <a:latin typeface="Cambria Math" panose="02040503050406030204" pitchFamily="18" charset="0"/>
                                </a:rPr>
                                <m:t>ν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BD9D057A-3C02-496D-A247-ACFCD177F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4631" y="3611605"/>
                <a:ext cx="7541873" cy="88428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CasellaDiTesto 9">
            <a:extLst>
              <a:ext uri="{FF2B5EF4-FFF2-40B4-BE49-F238E27FC236}">
                <a16:creationId xmlns:a16="http://schemas.microsoft.com/office/drawing/2014/main" id="{B9B79CD5-8D92-421A-B9F6-1D412368B4D2}"/>
              </a:ext>
            </a:extLst>
          </p:cNvPr>
          <p:cNvSpPr txBox="1"/>
          <p:nvPr/>
        </p:nvSpPr>
        <p:spPr>
          <a:xfrm>
            <a:off x="1207363" y="3160972"/>
            <a:ext cx="28369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Quasi </a:t>
            </a:r>
            <a:r>
              <a:rPr lang="it-IT" dirty="0" err="1"/>
              <a:t>velocities</a:t>
            </a:r>
            <a:r>
              <a:rPr lang="it-IT" dirty="0"/>
              <a:t> </a:t>
            </a:r>
            <a:r>
              <a:rPr lang="it-IT" dirty="0" err="1"/>
              <a:t>solutions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B4CDA6EB-1C2B-4C35-870A-A2BF75464C3D}"/>
                  </a:ext>
                </a:extLst>
              </p:cNvPr>
              <p:cNvSpPr txBox="1"/>
              <p:nvPr/>
            </p:nvSpPr>
            <p:spPr>
              <a:xfrm>
                <a:off x="1434631" y="5033815"/>
                <a:ext cx="6557949" cy="3126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d>
                            <m:d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d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d>
                            <m:d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d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d>
                            <m:d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d>
                          <m:acc>
                            <m:accPr>
                              <m:chr m:val="̇"/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l-GR" i="1">
                                  <a:latin typeface="Cambria Math" panose="02040503050406030204" pitchFamily="18" charset="0"/>
                                </a:rPr>
                                <m:t>ν</m:t>
                              </m:r>
                            </m:e>
                          </m:acc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d>
                            <m:d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d>
                          <m:acc>
                            <m:accPr>
                              <m:chr m:val="̇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</m:acc>
                          <m:d>
                            <m:d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l-GR" i="1">
                                  <a:latin typeface="Cambria Math" panose="02040503050406030204" pitchFamily="18" charset="0"/>
                                </a:rPr>
                                <m:t>ν</m:t>
                              </m:r>
                            </m:e>
                          </m:d>
                          <m:r>
                            <m:rPr>
                              <m:sty m:val="p"/>
                            </m:rPr>
                            <a:rPr lang="el-GR" i="1" smtClean="0">
                              <a:latin typeface="Cambria Math" panose="02040503050406030204" pitchFamily="18" charset="0"/>
                            </a:rPr>
                            <m:t>ν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d>
                            <m:d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l-GR" i="1">
                                  <a:latin typeface="Cambria Math" panose="02040503050406030204" pitchFamily="18" charset="0"/>
                                </a:rPr>
                                <m:t>ν</m:t>
                              </m:r>
                            </m:e>
                          </m:d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d>
                            <m:d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d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</a:rPr>
                            <m:t>ν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  <m:d>
                            <m:d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d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B4CDA6EB-1C2B-4C35-870A-A2BF75464C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4631" y="5033815"/>
                <a:ext cx="6557949" cy="312650"/>
              </a:xfrm>
              <a:prstGeom prst="rect">
                <a:avLst/>
              </a:prstGeom>
              <a:blipFill>
                <a:blip r:embed="rId5"/>
                <a:stretch>
                  <a:fillRect t="-9804" r="-93" b="-2352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89AD8E66-4360-4E1D-A3EC-8B77989E6351}"/>
              </a:ext>
            </a:extLst>
          </p:cNvPr>
          <p:cNvSpPr txBox="1"/>
          <p:nvPr/>
        </p:nvSpPr>
        <p:spPr>
          <a:xfrm>
            <a:off x="1207362" y="4497758"/>
            <a:ext cx="61825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Substituting</a:t>
            </a:r>
            <a:r>
              <a:rPr lang="it-IT" dirty="0"/>
              <a:t> the second </a:t>
            </a:r>
            <a:r>
              <a:rPr lang="it-IT" dirty="0" err="1"/>
              <a:t>equation</a:t>
            </a:r>
            <a:r>
              <a:rPr lang="it-IT" dirty="0"/>
              <a:t> </a:t>
            </a:r>
            <a:r>
              <a:rPr lang="it-IT" dirty="0" err="1"/>
              <a:t>into</a:t>
            </a:r>
            <a:r>
              <a:rPr lang="it-IT" dirty="0"/>
              <a:t> the first one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obtain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89AB5B59-A5D0-4686-B5C4-5F6E53009B52}"/>
                  </a:ext>
                </a:extLst>
              </p:cNvPr>
              <p:cNvSpPr txBox="1"/>
              <p:nvPr/>
            </p:nvSpPr>
            <p:spPr>
              <a:xfrm>
                <a:off x="8969747" y="3639593"/>
                <a:ext cx="1973104" cy="4141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dirty="0"/>
                  <a:t>With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</a:rPr>
                      <m:t>ν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=[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,</m:t>
                    </m:r>
                    <m:acc>
                      <m:accPr>
                        <m:chr m:val="̇"/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az-Cyrl-AZ" i="1">
                            <a:latin typeface="Cambria Math" panose="02040503050406030204" pitchFamily="18" charset="0"/>
                          </a:rPr>
                          <m:t>Ѳ</m:t>
                        </m:r>
                      </m:e>
                    </m:acc>
                    <m:r>
                      <a:rPr lang="it-IT" i="1">
                        <a:latin typeface="Cambria Math" panose="02040503050406030204" pitchFamily="18" charset="0"/>
                      </a:rPr>
                      <m:t>,</m:t>
                    </m:r>
                    <m:acc>
                      <m:accPr>
                        <m:chr m:val="̇"/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az-Cyrl-AZ" i="1">
                            <a:latin typeface="Cambria Math" panose="02040503050406030204" pitchFamily="18" charset="0"/>
                          </a:rPr>
                          <m:t>ф</m:t>
                        </m:r>
                      </m:e>
                    </m:acc>
                    <m:r>
                      <a:rPr lang="it-IT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it-IT" dirty="0"/>
              </a:p>
            </p:txBody>
          </p:sp>
        </mc:Choice>
        <mc:Fallback xmlns="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89AB5B59-A5D0-4686-B5C4-5F6E53009B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9747" y="3639593"/>
                <a:ext cx="1973104" cy="414152"/>
              </a:xfrm>
              <a:prstGeom prst="rect">
                <a:avLst/>
              </a:prstGeom>
              <a:blipFill>
                <a:blip r:embed="rId6"/>
                <a:stretch>
                  <a:fillRect l="-2469" t="-1471" r="-309" b="-1764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57057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13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7602B4A-8BCD-4B31-B255-9C40360DA1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75641"/>
            <a:ext cx="10058400" cy="1450757"/>
          </a:xfrm>
        </p:spPr>
        <p:txBody>
          <a:bodyPr/>
          <a:lstStyle/>
          <a:p>
            <a:r>
              <a:rPr lang="it-IT" dirty="0"/>
              <a:t>Controller Design (2/4)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B4CDA6EB-1C2B-4C35-870A-A2BF75464C3D}"/>
                  </a:ext>
                </a:extLst>
              </p:cNvPr>
              <p:cNvSpPr txBox="1"/>
              <p:nvPr/>
            </p:nvSpPr>
            <p:spPr>
              <a:xfrm>
                <a:off x="1186056" y="2259260"/>
                <a:ext cx="3864584" cy="3126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342900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d>
                      <m:d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𝐵𝑆</m:t>
                        </m:r>
                        <m:acc>
                          <m:accPr>
                            <m:chr m:val="̇"/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l-GR" i="1">
                                <a:latin typeface="Cambria Math" panose="02040503050406030204" pitchFamily="18" charset="0"/>
                              </a:rPr>
                              <m:t>ν</m:t>
                            </m:r>
                          </m:e>
                        </m:acc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acc>
                          <m:accPr>
                            <m:chr m:val="̇"/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</m:acc>
                        <m:r>
                          <m:rPr>
                            <m:sty m:val="p"/>
                          </m:rPr>
                          <a:rPr lang="el-GR" i="1" smtClean="0">
                            <a:latin typeface="Cambria Math" panose="02040503050406030204" pitchFamily="18" charset="0"/>
                          </a:rPr>
                          <m:t>ν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𝐶𝑆</m:t>
                        </m:r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</a:rPr>
                          <m:t>ν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</m:d>
                    <m:r>
                      <a:rPr lang="it-IT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it-IT" dirty="0"/>
              </a:p>
            </p:txBody>
          </p:sp>
        </mc:Choice>
        <mc:Fallback xmlns="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B4CDA6EB-1C2B-4C35-870A-A2BF75464C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6056" y="2259260"/>
                <a:ext cx="3864584" cy="312650"/>
              </a:xfrm>
              <a:prstGeom prst="rect">
                <a:avLst/>
              </a:prstGeom>
              <a:blipFill>
                <a:blip r:embed="rId2"/>
                <a:stretch>
                  <a:fillRect l="-3628" t="-17647" b="-3529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C1D480E3-84B0-43E9-97B8-CFE80E4C244F}"/>
              </a:ext>
            </a:extLst>
          </p:cNvPr>
          <p:cNvSpPr txBox="1"/>
          <p:nvPr/>
        </p:nvSpPr>
        <p:spPr>
          <a:xfrm>
            <a:off x="1097280" y="2720729"/>
            <a:ext cx="2569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choose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control </a:t>
            </a:r>
            <a:r>
              <a:rPr lang="it-IT" dirty="0" err="1"/>
              <a:t>law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asellaDiTesto 15">
                <a:extLst>
                  <a:ext uri="{FF2B5EF4-FFF2-40B4-BE49-F238E27FC236}">
                    <a16:creationId xmlns:a16="http://schemas.microsoft.com/office/drawing/2014/main" id="{530CF0CC-42BB-48E4-9763-99C958CF8A73}"/>
                  </a:ext>
                </a:extLst>
              </p:cNvPr>
              <p:cNvSpPr txBox="1"/>
              <p:nvPr/>
            </p:nvSpPr>
            <p:spPr>
              <a:xfrm>
                <a:off x="1097280" y="3015167"/>
                <a:ext cx="7878940" cy="5068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+mj-lt"/>
                  <a:buAutoNum type="arabicPeriod" startAt="2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it-IT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it-IT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</m:acc>
                      </m:e>
                      <m:sup>
                        <m:r>
                          <a:rPr lang="it-IT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̂"/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acc>
                    <m:acc>
                      <m:accPr>
                        <m:chr m:val="̂"/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acc>
                    <m:d>
                      <m:d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it-IT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acc>
                                  <m:accPr>
                                    <m:chr m:val="̇"/>
                                    <m:ctrlP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l-GR" i="1">
                                        <a:latin typeface="Cambria Math" panose="02040503050406030204" pitchFamily="18" charset="0"/>
                                      </a:rPr>
                                      <m:t>ν</m:t>
                                    </m:r>
                                  </m:e>
                                </m:acc>
                              </m:e>
                            </m:acc>
                          </m:e>
                          <m:sup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p>
                        </m:sSup>
                        <m:r>
                          <a:rPr lang="it-IT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  <m:d>
                          <m:d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it-IT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it-IT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l-GR" i="1">
                                        <a:latin typeface="Cambria Math" panose="02040503050406030204" pitchFamily="18" charset="0"/>
                                      </a:rPr>
                                      <m:t>ν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it-IT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sup>
                            </m:sSup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acc>
                              <m:accPr>
                                <m:chr m:val="̂"/>
                                <m:ctrlPr>
                                  <a:rPr lang="it-IT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el-GR" i="1">
                                    <a:latin typeface="Cambria Math" panose="02040503050406030204" pitchFamily="18" charset="0"/>
                                  </a:rPr>
                                  <m:t>ν</m:t>
                                </m:r>
                              </m:e>
                            </m:acc>
                          </m:e>
                        </m:d>
                        <m:r>
                          <a:rPr lang="it-IT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nary>
                          <m:nary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it-IT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  <m:e>
                            <m:d>
                              <m:dPr>
                                <m:ctrlPr>
                                  <a:rPr lang="it-IT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it-IT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l-GR" i="1">
                                            <a:latin typeface="Cambria Math" panose="02040503050406030204" pitchFamily="18" charset="0"/>
                                          </a:rPr>
                                          <m:t>ν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p>
                                </m:sSup>
                                <m:r>
                                  <a:rPr lang="it-IT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l-GR" i="1">
                                        <a:latin typeface="Cambria Math" panose="02040503050406030204" pitchFamily="18" charset="0"/>
                                      </a:rPr>
                                      <m:t>ν</m:t>
                                    </m:r>
                                  </m:e>
                                </m:acc>
                              </m:e>
                            </m:d>
                          </m:e>
                        </m:nary>
                      </m:e>
                    </m:d>
                    <m:r>
                      <a:rPr lang="it-IT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</m:acc>
                      </m:e>
                      <m:sup>
                        <m:r>
                          <a:rPr lang="it-IT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d>
                      <m:d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acc>
                        <m:acc>
                          <m:accPr>
                            <m:chr m:val="̂"/>
                            <m:ctrlPr>
                              <a:rPr lang="it-IT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acc>
                              <m:accPr>
                                <m:chr m:val="̇"/>
                                <m:ctrlPr>
                                  <a:rPr lang="it-IT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</m:acc>
                          </m:e>
                        </m:acc>
                        <m:acc>
                          <m:accPr>
                            <m:chr m:val="̂"/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l-GR" i="1">
                                <a:latin typeface="Cambria Math" panose="02040503050406030204" pitchFamily="18" charset="0"/>
                              </a:rPr>
                              <m:t>ν</m:t>
                            </m:r>
                          </m:e>
                        </m:acc>
                        <m:r>
                          <a:rPr lang="it-IT" i="1">
                            <a:latin typeface="Cambria Math" panose="02040503050406030204" pitchFamily="18" charset="0"/>
                          </a:rPr>
                          <m:t>+</m:t>
                        </m:r>
                        <m:acc>
                          <m:accPr>
                            <m:chr m:val="̂"/>
                            <m:ctrlPr>
                              <a:rPr lang="it-IT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acc>
                        <m:acc>
                          <m:accPr>
                            <m:chr m:val="̂"/>
                            <m:ctrlPr>
                              <a:rPr lang="it-IT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</m:acc>
                        <m:acc>
                          <m:accPr>
                            <m:chr m:val="̂"/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l-GR" i="1">
                                <a:latin typeface="Cambria Math" panose="02040503050406030204" pitchFamily="18" charset="0"/>
                              </a:rPr>
                              <m:t>ν</m:t>
                            </m:r>
                          </m:e>
                        </m:acc>
                        <m:r>
                          <a:rPr lang="it-IT" i="1">
                            <a:latin typeface="Cambria Math" panose="02040503050406030204" pitchFamily="18" charset="0"/>
                          </a:rPr>
                          <m:t>+</m:t>
                        </m:r>
                        <m:acc>
                          <m:accPr>
                            <m:chr m:val="̂"/>
                            <m:ctrlPr>
                              <a:rPr lang="it-IT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</m:acc>
                      </m:e>
                    </m:d>
                  </m:oMath>
                </a14:m>
                <a:endParaRPr lang="it-IT" dirty="0"/>
              </a:p>
            </p:txBody>
          </p:sp>
        </mc:Choice>
        <mc:Fallback xmlns="">
          <p:sp>
            <p:nvSpPr>
              <p:cNvPr id="16" name="CasellaDiTesto 15">
                <a:extLst>
                  <a:ext uri="{FF2B5EF4-FFF2-40B4-BE49-F238E27FC236}">
                    <a16:creationId xmlns:a16="http://schemas.microsoft.com/office/drawing/2014/main" id="{530CF0CC-42BB-48E4-9763-99C958CF8A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280" y="3015167"/>
                <a:ext cx="7878940" cy="506870"/>
              </a:xfrm>
              <a:prstGeom prst="rect">
                <a:avLst/>
              </a:prstGeom>
              <a:blipFill>
                <a:blip r:embed="rId3"/>
                <a:stretch>
                  <a:fillRect l="-542" t="-95181" b="-15180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35BFB418-CB22-4064-8D36-3C080B67C6EB}"/>
                  </a:ext>
                </a:extLst>
              </p:cNvPr>
              <p:cNvSpPr txBox="1"/>
              <p:nvPr/>
            </p:nvSpPr>
            <p:spPr>
              <a:xfrm>
                <a:off x="1097280" y="3814894"/>
                <a:ext cx="8234883" cy="21611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dirty="0"/>
                  <a:t>Where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</a:rPr>
                      <m:t>ν</m:t>
                    </m:r>
                  </m:oMath>
                </a14:m>
                <a:r>
                  <a:rPr lang="it-IT" dirty="0"/>
                  <a:t> are the real quasi velocities,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</a:rPr>
                          <m:t>ν</m:t>
                        </m:r>
                      </m:e>
                    </m:acc>
                  </m:oMath>
                </a14:m>
                <a:r>
                  <a:rPr lang="it-IT" dirty="0"/>
                  <a:t> are the </a:t>
                </a:r>
                <a:r>
                  <a:rPr lang="it-IT" dirty="0" err="1"/>
                  <a:t>estimated</a:t>
                </a:r>
                <a:r>
                  <a:rPr lang="it-IT" dirty="0"/>
                  <a:t> quasi </a:t>
                </a:r>
                <a:r>
                  <a:rPr lang="it-IT" dirty="0" err="1"/>
                  <a:t>velocities</a:t>
                </a:r>
                <a:r>
                  <a:rPr lang="it-IT" dirty="0"/>
                  <a:t>.</a:t>
                </a:r>
              </a:p>
              <a:p>
                <a:r>
                  <a:rPr lang="it-IT" dirty="0"/>
                  <a:t>The dynamics </a:t>
                </a:r>
                <a:r>
                  <a:rPr lang="it-IT" dirty="0" err="1"/>
                  <a:t>matrices</a:t>
                </a:r>
                <a:r>
                  <a:rPr lang="it-IT" dirty="0"/>
                  <a:t> are </a:t>
                </a:r>
                <a:r>
                  <a:rPr lang="it-IT" dirty="0" err="1"/>
                  <a:t>computed</a:t>
                </a:r>
                <a:r>
                  <a:rPr lang="it-IT" dirty="0"/>
                  <a:t> with the </a:t>
                </a:r>
                <a:r>
                  <a:rPr lang="it-IT" dirty="0" err="1"/>
                  <a:t>estimated</a:t>
                </a:r>
                <a:r>
                  <a:rPr lang="it-IT" dirty="0"/>
                  <a:t> </a:t>
                </a:r>
                <a:r>
                  <a:rPr lang="it-IT" dirty="0" err="1"/>
                  <a:t>value</a:t>
                </a:r>
                <a:r>
                  <a:rPr lang="it-IT" dirty="0"/>
                  <a:t>.</a:t>
                </a:r>
              </a:p>
              <a:p>
                <a:endParaRPr lang="it-IT" dirty="0"/>
              </a:p>
              <a:p>
                <a:r>
                  <a:rPr lang="it-IT" dirty="0" err="1"/>
                  <a:t>If</a:t>
                </a:r>
                <a:r>
                  <a:rPr lang="it-IT" dirty="0"/>
                  <a:t> the estimator works,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</a:rPr>
                          <m:t>ν</m:t>
                        </m:r>
                      </m:e>
                    </m:acc>
                    <m: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</a:rPr>
                      <m:t>ν</m:t>
                    </m:r>
                  </m:oMath>
                </a14:m>
                <a:r>
                  <a:rPr lang="it-IT" dirty="0"/>
                  <a:t> and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l-G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</m:acc>
                    <m: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it-IT" dirty="0"/>
                  <a:t>, </a:t>
                </a:r>
                <a:r>
                  <a:rPr lang="it-IT" dirty="0" err="1"/>
                  <a:t>therefore</a:t>
                </a:r>
                <a14:m>
                  <m:oMath xmlns:m="http://schemas.openxmlformats.org/officeDocument/2006/math">
                    <m:r>
                      <a:rPr lang="it-IT" b="0" i="0" smtClean="0"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̂"/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acc>
                    <m: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acc>
                      <m:accPr>
                        <m:chr m:val="̂"/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acc>
                    <m: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acc>
                      <m:accPr>
                        <m:chr m:val="̂"/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acc>
                    <m: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acc>
                      <m:accPr>
                        <m:chr m:val="̂"/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</m:acc>
                    <m: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acc>
                      <m:accPr>
                        <m:chr m:val="̂"/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acc>
                          <m:accPr>
                            <m:chr m:val="̇"/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</m:acc>
                      </m:e>
                    </m:acc>
                    <m: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acc>
                      <m:accPr>
                        <m:chr m:val="̇"/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acc>
                  </m:oMath>
                </a14:m>
                <a:endParaRPr lang="it-IT" dirty="0"/>
              </a:p>
              <a:p>
                <a:r>
                  <a:rPr lang="it-IT" dirty="0" err="1"/>
                  <a:t>Than</a:t>
                </a:r>
                <a:r>
                  <a:rPr lang="it-IT" dirty="0"/>
                  <a:t> </a:t>
                </a:r>
                <a:r>
                  <a:rPr lang="it-IT" dirty="0" err="1"/>
                  <a:t>we</a:t>
                </a:r>
                <a:r>
                  <a:rPr lang="it-IT" dirty="0"/>
                  <a:t> can </a:t>
                </a:r>
                <a:r>
                  <a:rPr lang="it-IT" dirty="0" err="1"/>
                  <a:t>consider</a:t>
                </a:r>
                <a:r>
                  <a:rPr lang="it-IT" dirty="0"/>
                  <a:t> </a:t>
                </a:r>
                <a:r>
                  <a:rPr lang="it-IT" dirty="0" err="1"/>
                  <a:t>our</a:t>
                </a:r>
                <a:r>
                  <a:rPr lang="it-IT" dirty="0"/>
                  <a:t> control </a:t>
                </a:r>
                <a:r>
                  <a:rPr lang="it-IT" dirty="0" err="1"/>
                  <a:t>law</a:t>
                </a:r>
                <a:r>
                  <a:rPr lang="it-IT" dirty="0"/>
                  <a:t>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p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it-IT" i="1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p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𝐵𝑆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̇"/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i="1">
                                      <a:latin typeface="Cambria Math" panose="02040503050406030204" pitchFamily="18" charset="0"/>
                                    </a:rPr>
                                    <m:t>ν</m:t>
                                  </m:r>
                                </m:e>
                              </m:acc>
                            </m:e>
                            <m:sup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p>
                          </m:sSup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d>
                            <m:d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i="1">
                                      <a:latin typeface="Cambria Math" panose="02040503050406030204" pitchFamily="18" charset="0"/>
                                    </a:rPr>
                                    <m:t>ν</m:t>
                                  </m:r>
                                </m:e>
                                <m:sup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p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l-GR" i="1">
                                  <a:latin typeface="Cambria Math" panose="02040503050406030204" pitchFamily="18" charset="0"/>
                                </a:rPr>
                                <m:t>ν</m:t>
                              </m:r>
                            </m:e>
                          </m:d>
                          <m:r>
                            <a:rPr lang="it-IT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nary>
                            <m:nary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it-IT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  <m:e>
                              <m:d>
                                <m:d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l-GR" i="1">
                                          <a:latin typeface="Cambria Math" panose="02040503050406030204" pitchFamily="18" charset="0"/>
                                        </a:rPr>
                                        <m:t>ν</m:t>
                                      </m:r>
                                    </m:e>
                                    <m:sup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p>
                                  </m:sSup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l-GR" i="1">
                                      <a:latin typeface="Cambria Math" panose="02040503050406030204" pitchFamily="18" charset="0"/>
                                    </a:rPr>
                                    <m:t>ν</m:t>
                                  </m:r>
                                </m:e>
                              </m:d>
                            </m:e>
                          </m:nary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p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d>
                        <m:d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𝐵</m:t>
                          </m:r>
                          <m:acc>
                            <m:accPr>
                              <m:chr m:val="̇"/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</m:acc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</a:rPr>
                            <m:t>ν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𝐶𝑆</m:t>
                          </m:r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</a:rPr>
                            <m:t>ν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</m:d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35BFB418-CB22-4064-8D36-3C080B67C6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280" y="3814894"/>
                <a:ext cx="8234883" cy="2161104"/>
              </a:xfrm>
              <a:prstGeom prst="rect">
                <a:avLst/>
              </a:prstGeom>
              <a:blipFill>
                <a:blip r:embed="rId4"/>
                <a:stretch>
                  <a:fillRect l="-592" t="-169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asellaDiTesto 6">
            <a:extLst>
              <a:ext uri="{FF2B5EF4-FFF2-40B4-BE49-F238E27FC236}">
                <a16:creationId xmlns:a16="http://schemas.microsoft.com/office/drawing/2014/main" id="{02561B7B-0292-42D9-A512-757C00FC349A}"/>
              </a:ext>
            </a:extLst>
          </p:cNvPr>
          <p:cNvSpPr txBox="1"/>
          <p:nvPr/>
        </p:nvSpPr>
        <p:spPr>
          <a:xfrm>
            <a:off x="1097280" y="1875217"/>
            <a:ext cx="1383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/>
              <a:t>Our</a:t>
            </a:r>
            <a:r>
              <a:rPr lang="it-IT" dirty="0"/>
              <a:t> model </a:t>
            </a:r>
            <a:r>
              <a:rPr lang="it-IT" dirty="0" err="1"/>
              <a:t>is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1262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2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7602B4A-8BCD-4B31-B255-9C40360DA1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Controller Design (3/4)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B4CD7519-E685-49BD-9884-AFD33AE999A1}"/>
              </a:ext>
            </a:extLst>
          </p:cNvPr>
          <p:cNvSpPr txBox="1"/>
          <p:nvPr/>
        </p:nvSpPr>
        <p:spPr>
          <a:xfrm>
            <a:off x="999259" y="1889579"/>
            <a:ext cx="9049898" cy="3742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Therefore</a:t>
            </a:r>
            <a:r>
              <a:rPr lang="it-IT" dirty="0"/>
              <a:t>, </a:t>
            </a:r>
            <a:r>
              <a:rPr lang="it-IT" dirty="0" err="1"/>
              <a:t>inserting</a:t>
            </a:r>
            <a:r>
              <a:rPr lang="it-IT" dirty="0"/>
              <a:t> the second </a:t>
            </a:r>
            <a:r>
              <a:rPr lang="it-IT" dirty="0" err="1"/>
              <a:t>equation</a:t>
            </a:r>
            <a:r>
              <a:rPr lang="it-IT" dirty="0"/>
              <a:t> in the first one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obtain</a:t>
            </a:r>
            <a:r>
              <a:rPr lang="it-IT" dirty="0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asellaDiTesto 17">
                <a:extLst>
                  <a:ext uri="{FF2B5EF4-FFF2-40B4-BE49-F238E27FC236}">
                    <a16:creationId xmlns:a16="http://schemas.microsoft.com/office/drawing/2014/main" id="{B54682DD-29EE-4DCE-9CFD-A7F833211786}"/>
                  </a:ext>
                </a:extLst>
              </p:cNvPr>
              <p:cNvSpPr txBox="1"/>
              <p:nvPr/>
            </p:nvSpPr>
            <p:spPr>
              <a:xfrm>
                <a:off x="1208984" y="4383144"/>
                <a:ext cx="7452361" cy="3181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p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d>
                        <m:d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𝐵𝑆</m:t>
                          </m:r>
                          <m:acc>
                            <m:accPr>
                              <m:chr m:val="̇"/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l-GR" i="1">
                                  <a:latin typeface="Cambria Math" panose="02040503050406030204" pitchFamily="18" charset="0"/>
                                </a:rPr>
                                <m:t>ν</m:t>
                              </m:r>
                            </m:e>
                          </m:acc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𝐵</m:t>
                          </m:r>
                          <m:acc>
                            <m:accPr>
                              <m:chr m:val="̇"/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</m:acc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</a:rPr>
                            <m:t>ν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𝐶𝑆</m:t>
                          </m:r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</a:rPr>
                            <m:t>ν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</m:d>
                      <m:r>
                        <a:rPr lang="it-IT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p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it-IT" i="1">
                          <a:latin typeface="Cambria Math" panose="02040503050406030204" pitchFamily="18" charset="0"/>
                        </a:rPr>
                        <m:t>𝐵𝑆</m:t>
                      </m:r>
                      <m:d>
                        <m:d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̇"/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i="1">
                                      <a:latin typeface="Cambria Math" panose="02040503050406030204" pitchFamily="18" charset="0"/>
                                    </a:rPr>
                                    <m:t>ν</m:t>
                                  </m:r>
                                </m:e>
                              </m:acc>
                            </m:e>
                            <m:sup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p>
                          </m:sSup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acc>
                            <m:accPr>
                              <m:chr m:val="̇"/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</m:acc>
                          <m:r>
                            <a:rPr lang="it-IT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</m:d>
                      <m:r>
                        <a:rPr lang="it-IT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p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d>
                        <m:d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𝐵</m:t>
                          </m:r>
                          <m:acc>
                            <m:accPr>
                              <m:chr m:val="̇"/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</m:acc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</a:rPr>
                            <m:t>ν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𝐶𝑆</m:t>
                          </m:r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</a:rPr>
                            <m:t>ν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</m:d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8" name="CasellaDiTesto 17">
                <a:extLst>
                  <a:ext uri="{FF2B5EF4-FFF2-40B4-BE49-F238E27FC236}">
                    <a16:creationId xmlns:a16="http://schemas.microsoft.com/office/drawing/2014/main" id="{B54682DD-29EE-4DCE-9CFD-A7F8332117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8984" y="4383144"/>
                <a:ext cx="7452361" cy="318164"/>
              </a:xfrm>
              <a:prstGeom prst="rect">
                <a:avLst/>
              </a:prstGeom>
              <a:blipFill>
                <a:blip r:embed="rId2"/>
                <a:stretch>
                  <a:fillRect l="-164" t="-7692" b="-1923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asellaDiTesto 18">
                <a:extLst>
                  <a:ext uri="{FF2B5EF4-FFF2-40B4-BE49-F238E27FC236}">
                    <a16:creationId xmlns:a16="http://schemas.microsoft.com/office/drawing/2014/main" id="{C15765C9-AD06-42B9-99AB-0752EAE448CE}"/>
                  </a:ext>
                </a:extLst>
              </p:cNvPr>
              <p:cNvSpPr txBox="1"/>
              <p:nvPr/>
            </p:nvSpPr>
            <p:spPr>
              <a:xfrm>
                <a:off x="3184633" y="4881648"/>
                <a:ext cx="3282950" cy="3181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p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it-IT" i="1">
                          <a:latin typeface="Cambria Math" panose="02040503050406030204" pitchFamily="18" charset="0"/>
                        </a:rPr>
                        <m:t>𝐵𝑆</m:t>
                      </m:r>
                      <m:acc>
                        <m:accPr>
                          <m:chr m:val="̇"/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</a:rPr>
                            <m:t>ν</m:t>
                          </m:r>
                        </m:e>
                      </m:acc>
                      <m:r>
                        <a:rPr lang="it-IT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p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it-IT" i="1">
                          <a:latin typeface="Cambria Math" panose="02040503050406030204" pitchFamily="18" charset="0"/>
                        </a:rPr>
                        <m:t>𝐵𝑆</m:t>
                      </m:r>
                      <m:d>
                        <m:d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̇"/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i="1">
                                      <a:latin typeface="Cambria Math" panose="02040503050406030204" pitchFamily="18" charset="0"/>
                                    </a:rPr>
                                    <m:t>ν</m:t>
                                  </m:r>
                                </m:e>
                              </m:acc>
                            </m:e>
                            <m:sup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p>
                          </m:sSup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acc>
                            <m:accPr>
                              <m:chr m:val="̇"/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</m:acc>
                          <m:r>
                            <a:rPr lang="it-IT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</m:d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9" name="CasellaDiTesto 18">
                <a:extLst>
                  <a:ext uri="{FF2B5EF4-FFF2-40B4-BE49-F238E27FC236}">
                    <a16:creationId xmlns:a16="http://schemas.microsoft.com/office/drawing/2014/main" id="{C15765C9-AD06-42B9-99AB-0752EAE448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4633" y="4881648"/>
                <a:ext cx="3282950" cy="318164"/>
              </a:xfrm>
              <a:prstGeom prst="rect">
                <a:avLst/>
              </a:prstGeom>
              <a:blipFill>
                <a:blip r:embed="rId3"/>
                <a:stretch>
                  <a:fillRect l="-1113" b="-1923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asellaDiTesto 19">
                <a:extLst>
                  <a:ext uri="{FF2B5EF4-FFF2-40B4-BE49-F238E27FC236}">
                    <a16:creationId xmlns:a16="http://schemas.microsoft.com/office/drawing/2014/main" id="{79FA1C07-F857-48ED-88A1-E37DC84B4EEF}"/>
                  </a:ext>
                </a:extLst>
              </p:cNvPr>
              <p:cNvSpPr txBox="1"/>
              <p:nvPr/>
            </p:nvSpPr>
            <p:spPr>
              <a:xfrm>
                <a:off x="3184633" y="5316073"/>
                <a:ext cx="3864263" cy="3097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p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it-IT" i="1">
                          <a:latin typeface="Cambria Math" panose="02040503050406030204" pitchFamily="18" charset="0"/>
                        </a:rPr>
                        <m:t>𝐵𝑆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̇"/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</a:rPr>
                            <m:t>ν</m:t>
                          </m:r>
                        </m:e>
                      </m:acc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̇"/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l-GR" i="1">
                                  <a:latin typeface="Cambria Math" panose="02040503050406030204" pitchFamily="18" charset="0"/>
                                </a:rPr>
                                <m:t>ν</m:t>
                              </m:r>
                            </m:e>
                          </m:acc>
                        </m:e>
                        <m:sup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)−</m:t>
                      </m:r>
                      <m:sSup>
                        <m:sSup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p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it-IT" i="1">
                          <a:latin typeface="Cambria Math" panose="02040503050406030204" pitchFamily="18" charset="0"/>
                        </a:rPr>
                        <m:t>𝐵𝑆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acc>
                        <m:accPr>
                          <m:chr m:val="̇"/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</m:acc>
                      <m:r>
                        <a:rPr lang="it-IT" b="0" i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it-IT" i="1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)=0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20" name="CasellaDiTesto 19">
                <a:extLst>
                  <a:ext uri="{FF2B5EF4-FFF2-40B4-BE49-F238E27FC236}">
                    <a16:creationId xmlns:a16="http://schemas.microsoft.com/office/drawing/2014/main" id="{79FA1C07-F857-48ED-88A1-E37DC84B4E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4633" y="5316073"/>
                <a:ext cx="3864263" cy="309700"/>
              </a:xfrm>
              <a:prstGeom prst="rect">
                <a:avLst/>
              </a:prstGeom>
              <a:blipFill>
                <a:blip r:embed="rId4"/>
                <a:stretch>
                  <a:fillRect l="-946" t="-1961" r="-1104" b="-2352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asellaDiTesto 20">
                <a:extLst>
                  <a:ext uri="{FF2B5EF4-FFF2-40B4-BE49-F238E27FC236}">
                    <a16:creationId xmlns:a16="http://schemas.microsoft.com/office/drawing/2014/main" id="{762D7B62-2E69-415D-9A9F-D82BD43110E0}"/>
                  </a:ext>
                </a:extLst>
              </p:cNvPr>
              <p:cNvSpPr txBox="1"/>
              <p:nvPr/>
            </p:nvSpPr>
            <p:spPr>
              <a:xfrm>
                <a:off x="3184633" y="5742034"/>
                <a:ext cx="2691827" cy="3040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p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it-IT" i="1">
                          <a:latin typeface="Cambria Math" panose="02040503050406030204" pitchFamily="18" charset="0"/>
                        </a:rPr>
                        <m:t>𝐵𝑆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̈"/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</m:acc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acc>
                        <m:accPr>
                          <m:chr m:val="̇"/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</m:acc>
                      <m:r>
                        <a:rPr lang="it-IT" b="0" i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it-IT" i="1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)=0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21" name="CasellaDiTesto 20">
                <a:extLst>
                  <a:ext uri="{FF2B5EF4-FFF2-40B4-BE49-F238E27FC236}">
                    <a16:creationId xmlns:a16="http://schemas.microsoft.com/office/drawing/2014/main" id="{762D7B62-2E69-415D-9A9F-D82BD43110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4633" y="5742034"/>
                <a:ext cx="2691827" cy="304058"/>
              </a:xfrm>
              <a:prstGeom prst="rect">
                <a:avLst/>
              </a:prstGeom>
              <a:blipFill>
                <a:blip r:embed="rId5"/>
                <a:stretch>
                  <a:fillRect l="-452" r="-679" b="-26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6CBDED20-6E01-4ED3-A105-A1E4523D4637}"/>
                  </a:ext>
                </a:extLst>
              </p:cNvPr>
              <p:cNvSpPr txBox="1"/>
              <p:nvPr/>
            </p:nvSpPr>
            <p:spPr>
              <a:xfrm>
                <a:off x="381248" y="2289016"/>
                <a:ext cx="10923312" cy="7199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p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d>
                        <m:d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𝐵𝑆</m:t>
                          </m:r>
                          <m:acc>
                            <m:accPr>
                              <m:chr m:val="̇"/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l-GR" i="1">
                                  <a:latin typeface="Cambria Math" panose="02040503050406030204" pitchFamily="18" charset="0"/>
                                </a:rPr>
                                <m:t>ν</m:t>
                              </m:r>
                            </m:e>
                          </m:acc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𝐵</m:t>
                          </m:r>
                          <m:acc>
                            <m:accPr>
                              <m:chr m:val="̇"/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</m:acc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</a:rPr>
                            <m:t>ν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𝐶𝑆</m:t>
                          </m:r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</a:rPr>
                            <m:t>ν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</m:d>
                      <m:r>
                        <a:rPr lang="it-IT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</m:acc>
                        </m:e>
                        <m:sup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̂"/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  <m:acc>
                        <m:accPr>
                          <m:chr m:val="̂"/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acc>
                      <m:d>
                        <m:d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l-GR" i="1">
                                          <a:latin typeface="Cambria Math" panose="02040503050406030204" pitchFamily="18" charset="0"/>
                                        </a:rPr>
                                        <m:t>ν</m:t>
                                      </m:r>
                                    </m:e>
                                  </m:acc>
                                </m:e>
                              </m:acc>
                            </m:e>
                            <m:sup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p>
                          </m:sSup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d>
                            <m:d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l-GR" i="1">
                                          <a:latin typeface="Cambria Math" panose="02040503050406030204" pitchFamily="18" charset="0"/>
                                        </a:rPr>
                                        <m:t>ν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p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i="1">
                                      <a:latin typeface="Cambria Math" panose="02040503050406030204" pitchFamily="18" charset="0"/>
                                    </a:rPr>
                                    <m:t>ν</m:t>
                                  </m:r>
                                </m:e>
                              </m:acc>
                            </m:e>
                          </m:d>
                          <m:r>
                            <a:rPr lang="it-IT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nary>
                            <m:nary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it-IT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  <m:e>
                              <m:d>
                                <m:d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it-IT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l-GR" i="1">
                                              <a:latin typeface="Cambria Math" panose="02040503050406030204" pitchFamily="18" charset="0"/>
                                            </a:rPr>
                                            <m:t>ν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p>
                                  </m:sSup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l-GR" i="1">
                                          <a:latin typeface="Cambria Math" panose="02040503050406030204" pitchFamily="18" charset="0"/>
                                        </a:rPr>
                                        <m:t>ν</m:t>
                                      </m:r>
                                    </m:e>
                                  </m:acc>
                                </m:e>
                              </m:d>
                            </m:e>
                          </m:nary>
                        </m:e>
                      </m:d>
                      <m:r>
                        <a:rPr lang="it-IT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</m:acc>
                        </m:e>
                        <m:sup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d>
                        <m:d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acc>
                          <m:acc>
                            <m:accPr>
                              <m:chr m:val="̂"/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acc>
                                <m:accPr>
                                  <m:chr m:val="̇"/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</m:acc>
                            </m:e>
                          </m:acc>
                          <m:acc>
                            <m:accPr>
                              <m:chr m:val="̂"/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l-GR" i="1">
                                  <a:latin typeface="Cambria Math" panose="02040503050406030204" pitchFamily="18" charset="0"/>
                                </a:rPr>
                                <m:t>ν</m:t>
                              </m:r>
                            </m:e>
                          </m:acc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+</m:t>
                          </m:r>
                          <m:acc>
                            <m:accPr>
                              <m:chr m:val="̂"/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acc>
                          <m:acc>
                            <m:accPr>
                              <m:chr m:val="̂"/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</m:acc>
                          <m:acc>
                            <m:accPr>
                              <m:chr m:val="̂"/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l-GR" i="1">
                                  <a:latin typeface="Cambria Math" panose="02040503050406030204" pitchFamily="18" charset="0"/>
                                </a:rPr>
                                <m:t>ν</m:t>
                              </m:r>
                            </m:e>
                          </m:acc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+</m:t>
                          </m:r>
                          <m:acc>
                            <m:accPr>
                              <m:chr m:val="̂"/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6CBDED20-6E01-4ED3-A105-A1E4523D46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248" y="2289016"/>
                <a:ext cx="10923312" cy="71994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asellaDiTesto 22">
                <a:extLst>
                  <a:ext uri="{FF2B5EF4-FFF2-40B4-BE49-F238E27FC236}">
                    <a16:creationId xmlns:a16="http://schemas.microsoft.com/office/drawing/2014/main" id="{3FC74590-98E0-429F-8D45-2A7A3C05BE33}"/>
                  </a:ext>
                </a:extLst>
              </p:cNvPr>
              <p:cNvSpPr txBox="1"/>
              <p:nvPr/>
            </p:nvSpPr>
            <p:spPr>
              <a:xfrm>
                <a:off x="999259" y="3918704"/>
                <a:ext cx="6094602" cy="3742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it-IT" dirty="0" err="1"/>
                  <a:t>Let</a:t>
                </a:r>
                <a:r>
                  <a:rPr lang="it-IT" dirty="0"/>
                  <a:t> 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acc>
                    <m:r>
                      <a:rPr lang="it-IT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</a:rPr>
                          <m:t>ν</m:t>
                        </m:r>
                      </m:e>
                      <m:sup>
                        <m:r>
                          <a:rPr lang="it-IT" i="1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  <m:r>
                      <a:rPr lang="it-IT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</a:rPr>
                      <m:t>ν</m:t>
                    </m:r>
                  </m:oMath>
                </a14:m>
                <a:r>
                  <a:rPr lang="it-IT" dirty="0"/>
                  <a:t> </a:t>
                </a:r>
              </a:p>
            </p:txBody>
          </p:sp>
        </mc:Choice>
        <mc:Fallback xmlns="">
          <p:sp>
            <p:nvSpPr>
              <p:cNvPr id="23" name="CasellaDiTesto 22">
                <a:extLst>
                  <a:ext uri="{FF2B5EF4-FFF2-40B4-BE49-F238E27FC236}">
                    <a16:creationId xmlns:a16="http://schemas.microsoft.com/office/drawing/2014/main" id="{3FC74590-98E0-429F-8D45-2A7A3C05BE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9259" y="3918704"/>
                <a:ext cx="6094602" cy="374270"/>
              </a:xfrm>
              <a:prstGeom prst="rect">
                <a:avLst/>
              </a:prstGeom>
              <a:blipFill>
                <a:blip r:embed="rId7"/>
                <a:stretch>
                  <a:fillRect l="-900" t="-8197" b="-2623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D5346B4D-CD37-4F9B-91EA-AB7B2A2CE745}"/>
                  </a:ext>
                </a:extLst>
              </p:cNvPr>
              <p:cNvSpPr txBox="1"/>
              <p:nvPr/>
            </p:nvSpPr>
            <p:spPr>
              <a:xfrm>
                <a:off x="69429" y="2863634"/>
                <a:ext cx="11429503" cy="9969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</m:oMath>
                  </m:oMathPara>
                </a14:m>
                <a:endParaRPr lang="it-IT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p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d>
                        <m:d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𝐵𝑆</m:t>
                          </m:r>
                          <m:acc>
                            <m:accPr>
                              <m:chr m:val="̇"/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l-GR" i="1">
                                  <a:latin typeface="Cambria Math" panose="02040503050406030204" pitchFamily="18" charset="0"/>
                                </a:rPr>
                                <m:t>ν</m:t>
                              </m:r>
                            </m:e>
                          </m:acc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𝐵</m:t>
                          </m:r>
                          <m:acc>
                            <m:accPr>
                              <m:chr m:val="̇"/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</m:acc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</a:rPr>
                            <m:t>ν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𝐶𝑆</m:t>
                          </m:r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</a:rPr>
                            <m:t>ν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</m:d>
                      <m:r>
                        <a:rPr lang="it-IT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p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it-IT" i="1">
                          <a:latin typeface="Cambria Math" panose="02040503050406030204" pitchFamily="18" charset="0"/>
                        </a:rPr>
                        <m:t>𝐵𝑆</m:t>
                      </m:r>
                      <m:d>
                        <m:d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̇"/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i="1">
                                      <a:latin typeface="Cambria Math" panose="02040503050406030204" pitchFamily="18" charset="0"/>
                                    </a:rPr>
                                    <m:t>ν</m:t>
                                  </m:r>
                                </m:e>
                              </m:acc>
                            </m:e>
                            <m:sup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p>
                          </m:sSup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d>
                            <m:d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i="1">
                                      <a:latin typeface="Cambria Math" panose="02040503050406030204" pitchFamily="18" charset="0"/>
                                    </a:rPr>
                                    <m:t>ν</m:t>
                                  </m:r>
                                </m:e>
                                <m:sup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p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l-GR" i="1">
                                  <a:latin typeface="Cambria Math" panose="02040503050406030204" pitchFamily="18" charset="0"/>
                                </a:rPr>
                                <m:t>ν</m:t>
                              </m:r>
                            </m:e>
                          </m:d>
                          <m:r>
                            <a:rPr lang="it-IT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nary>
                            <m:nary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it-IT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  <m:e>
                              <m:d>
                                <m:d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l-GR" i="1">
                                          <a:latin typeface="Cambria Math" panose="02040503050406030204" pitchFamily="18" charset="0"/>
                                        </a:rPr>
                                        <m:t>ν</m:t>
                                      </m:r>
                                    </m:e>
                                    <m:sup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p>
                                  </m:sSup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l-GR" i="1">
                                      <a:latin typeface="Cambria Math" panose="02040503050406030204" pitchFamily="18" charset="0"/>
                                    </a:rPr>
                                    <m:t>ν</m:t>
                                  </m:r>
                                </m:e>
                              </m:d>
                            </m:e>
                          </m:nary>
                        </m:e>
                      </m:d>
                      <m:r>
                        <a:rPr lang="it-IT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p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d>
                        <m:d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𝐵</m:t>
                          </m:r>
                          <m:acc>
                            <m:accPr>
                              <m:chr m:val="̇"/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</m:acc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</a:rPr>
                            <m:t>ν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𝐶𝑆</m:t>
                          </m:r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</a:rPr>
                            <m:t>ν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</m:d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D5346B4D-CD37-4F9B-91EA-AB7B2A2CE7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29" y="2863634"/>
                <a:ext cx="11429503" cy="99694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32162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  <p:bldP spid="21" grpId="0"/>
      <p:bldP spid="23" grpId="0"/>
      <p:bldP spid="11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7602B4A-8BCD-4B31-B255-9C40360DA1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Controller Design (4/4)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asellaDiTesto 20">
                <a:extLst>
                  <a:ext uri="{FF2B5EF4-FFF2-40B4-BE49-F238E27FC236}">
                    <a16:creationId xmlns:a16="http://schemas.microsoft.com/office/drawing/2014/main" id="{762D7B62-2E69-415D-9A9F-D82BD43110E0}"/>
                  </a:ext>
                </a:extLst>
              </p:cNvPr>
              <p:cNvSpPr txBox="1"/>
              <p:nvPr/>
            </p:nvSpPr>
            <p:spPr>
              <a:xfrm>
                <a:off x="1097280" y="2910343"/>
                <a:ext cx="1917128" cy="2984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̈"/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</m:acc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acc>
                        <m:accPr>
                          <m:chr m:val="̇"/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</m:acc>
                      <m:r>
                        <a:rPr lang="it-IT" b="0" i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it-IT" i="1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21" name="CasellaDiTesto 20">
                <a:extLst>
                  <a:ext uri="{FF2B5EF4-FFF2-40B4-BE49-F238E27FC236}">
                    <a16:creationId xmlns:a16="http://schemas.microsoft.com/office/drawing/2014/main" id="{762D7B62-2E69-415D-9A9F-D82BD43110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280" y="2910343"/>
                <a:ext cx="1917128" cy="298415"/>
              </a:xfrm>
              <a:prstGeom prst="rect">
                <a:avLst/>
              </a:prstGeom>
              <a:blipFill>
                <a:blip r:embed="rId2"/>
                <a:stretch>
                  <a:fillRect l="-1274" r="-2548" b="-2040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0720BF28-C674-431C-B231-9ECD1FEEA1DE}"/>
                  </a:ext>
                </a:extLst>
              </p:cNvPr>
              <p:cNvSpPr txBox="1"/>
              <p:nvPr/>
            </p:nvSpPr>
            <p:spPr>
              <a:xfrm>
                <a:off x="981870" y="2361202"/>
                <a:ext cx="1035491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 err="1"/>
                  <a:t>Since</a:t>
                </a:r>
                <a:r>
                  <a:rPr lang="it-IT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it-IT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it-IT" i="1">
                        <a:latin typeface="Cambria Math" panose="02040503050406030204" pitchFamily="18" charset="0"/>
                      </a:rPr>
                      <m:t>𝐵𝑆</m:t>
                    </m:r>
                  </m:oMath>
                </a14:m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</a:t>
                </a:r>
                <a:r>
                  <a:rPr lang="it-IT" dirty="0" err="1"/>
                  <a:t>always</a:t>
                </a:r>
                <a:r>
                  <a:rPr lang="it-IT" dirty="0"/>
                  <a:t> </a:t>
                </a:r>
                <a:r>
                  <a:rPr lang="it-IT" dirty="0" err="1"/>
                  <a:t>invertible</a:t>
                </a:r>
                <a:r>
                  <a:rPr lang="it-IT" dirty="0"/>
                  <a:t>, </a:t>
                </a:r>
                <a:r>
                  <a:rPr lang="it-IT" dirty="0" err="1"/>
                  <a:t>finaly</a:t>
                </a:r>
                <a:r>
                  <a:rPr lang="it-IT" dirty="0"/>
                  <a:t> </a:t>
                </a:r>
                <a:r>
                  <a:rPr lang="it-IT" dirty="0" err="1"/>
                  <a:t>we</a:t>
                </a:r>
                <a:r>
                  <a:rPr lang="it-IT" dirty="0"/>
                  <a:t> </a:t>
                </a:r>
                <a:r>
                  <a:rPr lang="it-IT" dirty="0" err="1"/>
                  <a:t>obtain</a:t>
                </a:r>
                <a:r>
                  <a:rPr lang="it-IT" dirty="0"/>
                  <a:t> the </a:t>
                </a:r>
                <a:r>
                  <a:rPr lang="it-IT" dirty="0" err="1"/>
                  <a:t>dynamic</a:t>
                </a:r>
                <a:r>
                  <a:rPr lang="it-IT" dirty="0"/>
                  <a:t> of the tracking </a:t>
                </a:r>
                <a:r>
                  <a:rPr lang="it-IT" dirty="0" err="1"/>
                  <a:t>error</a:t>
                </a:r>
                <a:endParaRPr lang="it-IT" dirty="0"/>
              </a:p>
            </p:txBody>
          </p:sp>
        </mc:Choice>
        <mc:Fallback xmlns="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0720BF28-C674-431C-B231-9ECD1FEEA1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1870" y="2361202"/>
                <a:ext cx="10354913" cy="369332"/>
              </a:xfrm>
              <a:prstGeom prst="rect">
                <a:avLst/>
              </a:prstGeom>
              <a:blipFill>
                <a:blip r:embed="rId3"/>
                <a:stretch>
                  <a:fillRect l="-471" t="-8197" b="-2459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CasellaDiTesto 21">
                <a:extLst>
                  <a:ext uri="{FF2B5EF4-FFF2-40B4-BE49-F238E27FC236}">
                    <a16:creationId xmlns:a16="http://schemas.microsoft.com/office/drawing/2014/main" id="{5AF712AC-72A8-4627-8687-B23FD501ABC7}"/>
                  </a:ext>
                </a:extLst>
              </p:cNvPr>
              <p:cNvSpPr txBox="1"/>
              <p:nvPr/>
            </p:nvSpPr>
            <p:spPr>
              <a:xfrm>
                <a:off x="1097280" y="1882271"/>
                <a:ext cx="2691827" cy="3040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p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it-IT" i="1">
                          <a:latin typeface="Cambria Math" panose="02040503050406030204" pitchFamily="18" charset="0"/>
                        </a:rPr>
                        <m:t>𝐵𝑆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̈"/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</m:acc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acc>
                        <m:accPr>
                          <m:chr m:val="̇"/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</m:acc>
                      <m:r>
                        <a:rPr lang="it-IT" b="0" i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it-IT" i="1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)=0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22" name="CasellaDiTesto 21">
                <a:extLst>
                  <a:ext uri="{FF2B5EF4-FFF2-40B4-BE49-F238E27FC236}">
                    <a16:creationId xmlns:a16="http://schemas.microsoft.com/office/drawing/2014/main" id="{5AF712AC-72A8-4627-8687-B23FD501AB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280" y="1882271"/>
                <a:ext cx="2691827" cy="304058"/>
              </a:xfrm>
              <a:prstGeom prst="rect">
                <a:avLst/>
              </a:prstGeom>
              <a:blipFill>
                <a:blip r:embed="rId4"/>
                <a:stretch>
                  <a:fillRect l="-452" r="-452" b="-26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asellaDiTesto 22">
                <a:extLst>
                  <a:ext uri="{FF2B5EF4-FFF2-40B4-BE49-F238E27FC236}">
                    <a16:creationId xmlns:a16="http://schemas.microsoft.com/office/drawing/2014/main" id="{88180030-D03C-4B65-B24B-0C259147677A}"/>
                  </a:ext>
                </a:extLst>
              </p:cNvPr>
              <p:cNvSpPr txBox="1"/>
              <p:nvPr/>
            </p:nvSpPr>
            <p:spPr>
              <a:xfrm>
                <a:off x="981870" y="3322730"/>
                <a:ext cx="7966822" cy="3907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it-IT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it-IT" dirty="0"/>
                  <a:t> are positive </a:t>
                </a:r>
                <a:r>
                  <a:rPr lang="it-IT" dirty="0" err="1"/>
                  <a:t>definete</a:t>
                </a:r>
                <a:r>
                  <a:rPr lang="it-IT" dirty="0"/>
                  <a:t> the </a:t>
                </a:r>
                <a:r>
                  <a:rPr lang="it-IT" dirty="0" err="1"/>
                  <a:t>asymptotic</a:t>
                </a:r>
                <a:r>
                  <a:rPr lang="it-IT" dirty="0"/>
                  <a:t> </a:t>
                </a:r>
                <a:r>
                  <a:rPr lang="it-IT" dirty="0" err="1"/>
                  <a:t>stability</a:t>
                </a:r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</a:t>
                </a:r>
                <a:r>
                  <a:rPr lang="it-IT" dirty="0" err="1"/>
                  <a:t>guaranteed</a:t>
                </a:r>
                <a:endParaRPr lang="it-IT" dirty="0"/>
              </a:p>
            </p:txBody>
          </p:sp>
        </mc:Choice>
        <mc:Fallback xmlns="">
          <p:sp>
            <p:nvSpPr>
              <p:cNvPr id="23" name="CasellaDiTesto 22">
                <a:extLst>
                  <a:ext uri="{FF2B5EF4-FFF2-40B4-BE49-F238E27FC236}">
                    <a16:creationId xmlns:a16="http://schemas.microsoft.com/office/drawing/2014/main" id="{88180030-D03C-4B65-B24B-0C25914767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1870" y="3322730"/>
                <a:ext cx="7966822" cy="390748"/>
              </a:xfrm>
              <a:prstGeom prst="rect">
                <a:avLst/>
              </a:prstGeom>
              <a:blipFill>
                <a:blip r:embed="rId5"/>
                <a:stretch>
                  <a:fillRect l="-612" t="-6250" b="-2031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13643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12" grpId="0"/>
      <p:bldP spid="23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F189586-54BE-4BAF-A952-1A7FAAE1FC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Implementation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C99692AD-022C-4DE0-82C3-21ECE9542266}"/>
                  </a:ext>
                </a:extLst>
              </p:cNvPr>
              <p:cNvSpPr txBox="1"/>
              <p:nvPr/>
            </p:nvSpPr>
            <p:spPr>
              <a:xfrm>
                <a:off x="1212689" y="2108051"/>
                <a:ext cx="8082231" cy="7199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̃"/>
                              <m:ctrlP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</m:acc>
                          <m:r>
                            <a:rPr lang="it-IT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p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𝐵𝑆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̇"/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i="1">
                                      <a:latin typeface="Cambria Math" panose="02040503050406030204" pitchFamily="18" charset="0"/>
                                    </a:rPr>
                                    <m:t>ν</m:t>
                                  </m:r>
                                </m:e>
                              </m:acc>
                            </m:e>
                            <m:sup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p>
                          </m:sSup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d>
                            <m:d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i="1">
                                      <a:latin typeface="Cambria Math" panose="02040503050406030204" pitchFamily="18" charset="0"/>
                                    </a:rPr>
                                    <m:t>ν</m:t>
                                  </m:r>
                                </m:e>
                                <m:sup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p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l-GR" i="1">
                                  <a:latin typeface="Cambria Math" panose="02040503050406030204" pitchFamily="18" charset="0"/>
                                </a:rPr>
                                <m:t>ν</m:t>
                              </m:r>
                            </m:e>
                          </m:d>
                          <m:r>
                            <a:rPr lang="it-IT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nary>
                            <m:nary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it-IT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  <m:e>
                              <m:d>
                                <m:d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l-GR" i="1">
                                          <a:latin typeface="Cambria Math" panose="02040503050406030204" pitchFamily="18" charset="0"/>
                                        </a:rPr>
                                        <m:t>ν</m:t>
                                      </m:r>
                                    </m:e>
                                    <m:sup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p>
                                  </m:sSup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l-GR" i="1">
                                      <a:latin typeface="Cambria Math" panose="02040503050406030204" pitchFamily="18" charset="0"/>
                                    </a:rPr>
                                    <m:t>ν</m:t>
                                  </m:r>
                                </m:e>
                              </m:d>
                            </m:e>
                          </m:nary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p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d>
                        <m:d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𝐵</m:t>
                          </m:r>
                          <m:acc>
                            <m:accPr>
                              <m:chr m:val="̇"/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</m:acc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</a:rPr>
                            <m:t>ν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𝐶𝑆</m:t>
                          </m:r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</a:rPr>
                            <m:t>ν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</m:d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C99692AD-022C-4DE0-82C3-21ECE95422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2689" y="2108051"/>
                <a:ext cx="8082231" cy="71994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asellaDiTesto 4">
            <a:extLst>
              <a:ext uri="{FF2B5EF4-FFF2-40B4-BE49-F238E27FC236}">
                <a16:creationId xmlns:a16="http://schemas.microsoft.com/office/drawing/2014/main" id="{15EF32F4-574E-4F33-83B7-8072136A1E17}"/>
              </a:ext>
            </a:extLst>
          </p:cNvPr>
          <p:cNvSpPr txBox="1"/>
          <p:nvPr/>
        </p:nvSpPr>
        <p:spPr>
          <a:xfrm>
            <a:off x="1012897" y="1803063"/>
            <a:ext cx="1832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/>
              <a:t>Our</a:t>
            </a:r>
            <a:r>
              <a:rPr lang="it-IT" dirty="0"/>
              <a:t> control </a:t>
            </a:r>
            <a:r>
              <a:rPr lang="it-IT" dirty="0" err="1"/>
              <a:t>law</a:t>
            </a:r>
            <a:r>
              <a:rPr lang="it-IT" dirty="0"/>
              <a:t> </a:t>
            </a:r>
            <a:r>
              <a:rPr lang="it-IT" dirty="0" err="1"/>
              <a:t>is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1563D3B4-BF2E-47E8-ADD7-35E2ADA65CA8}"/>
                  </a:ext>
                </a:extLst>
              </p:cNvPr>
              <p:cNvSpPr txBox="1"/>
              <p:nvPr/>
            </p:nvSpPr>
            <p:spPr>
              <a:xfrm>
                <a:off x="1097280" y="2827992"/>
                <a:ext cx="911012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dirty="0" err="1"/>
                  <a:t>Remembering</a:t>
                </a:r>
                <a:r>
                  <a:rPr lang="it-IT" dirty="0"/>
                  <a:t> </a:t>
                </a:r>
                <a:r>
                  <a:rPr lang="it-IT" dirty="0" err="1"/>
                  <a:t>that</a:t>
                </a:r>
                <a:r>
                  <a:rPr lang="it-IT" dirty="0"/>
                  <a:t>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0,0,0,</m:t>
                            </m:r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0,</m:t>
                            </m:r>
                            <m:sSub>
                              <m:sSubPr>
                                <m:ctrlP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𝜏</m:t>
                                </m:r>
                              </m:e>
                              <m:sub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sub>
                            </m:s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𝜏</m:t>
                                </m:r>
                              </m:e>
                              <m:sub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it-IT" dirty="0"/>
                  <a:t> </a:t>
                </a:r>
                <a:r>
                  <a:rPr lang="it-IT" dirty="0" err="1"/>
                  <a:t>we</a:t>
                </a:r>
                <a:r>
                  <a:rPr lang="it-IT" dirty="0"/>
                  <a:t> can </a:t>
                </a:r>
                <a:r>
                  <a:rPr lang="it-IT" dirty="0" err="1"/>
                  <a:t>consider</a:t>
                </a:r>
                <a:r>
                  <a:rPr lang="it-IT" dirty="0"/>
                  <a:t> </a:t>
                </a:r>
                <a:r>
                  <a:rPr lang="it-IT" dirty="0" err="1"/>
                  <a:t>only</a:t>
                </a:r>
                <a:r>
                  <a:rPr lang="it-IT" dirty="0"/>
                  <a:t> the last </a:t>
                </a:r>
                <a:r>
                  <a:rPr lang="it-IT" dirty="0" err="1"/>
                  <a:t>two</a:t>
                </a:r>
                <a:r>
                  <a:rPr lang="it-IT" dirty="0"/>
                  <a:t> </a:t>
                </a:r>
                <a:r>
                  <a:rPr lang="it-IT" dirty="0" err="1"/>
                  <a:t>rows</a:t>
                </a:r>
                <a:r>
                  <a:rPr lang="it-IT" dirty="0"/>
                  <a:t>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,</m:t>
                        </m:r>
                      </m:e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p>
                  </m:oMath>
                </a14:m>
                <a:r>
                  <a:rPr lang="it-IT" dirty="0" err="1"/>
                  <a:t>which</a:t>
                </a:r>
                <a:r>
                  <a:rPr lang="it-IT" dirty="0"/>
                  <a:t> are</a:t>
                </a:r>
              </a:p>
            </p:txBody>
          </p:sp>
        </mc:Choice>
        <mc:Fallback xmlns="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1563D3B4-BF2E-47E8-ADD7-35E2ADA65C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280" y="2827992"/>
                <a:ext cx="9110123" cy="369332"/>
              </a:xfrm>
              <a:prstGeom prst="rect">
                <a:avLst/>
              </a:prstGeom>
              <a:blipFill>
                <a:blip r:embed="rId3"/>
                <a:stretch>
                  <a:fillRect l="-535" t="-10000" b="-2666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0C841FA2-16D6-4D75-A5DD-69EC11B8DE84}"/>
                  </a:ext>
                </a:extLst>
              </p:cNvPr>
              <p:cNvSpPr txBox="1"/>
              <p:nvPr/>
            </p:nvSpPr>
            <p:spPr>
              <a:xfrm>
                <a:off x="1097280" y="3430807"/>
                <a:ext cx="2547749" cy="6826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acc>
                      <m:r>
                        <a:rPr lang="it-IT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it-IT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it-IT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it-IT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type m:val="skw"/>
                                    <m:ctrlPr>
                                      <a:rPr lang="it-IT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𝑟</m:t>
                                    </m:r>
                                  </m:den>
                                </m:f>
                              </m:e>
                              <m:e>
                                <m:r>
                                  <m:rPr>
                                    <m:brk m:alnAt="7"/>
                                  </m:rPr>
                                  <a:rPr lang="it-IT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type m:val="skw"/>
                                    <m:ctrlPr>
                                      <a:rPr lang="it-IT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𝑙</m:t>
                                    </m:r>
                                  </m:num>
                                  <m:den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𝑟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it-IT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it-IT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type m:val="skw"/>
                                    <m:ctrlPr>
                                      <a:rPr lang="it-IT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𝑟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type m:val="skw"/>
                                    <m:ctrlPr>
                                      <a:rPr lang="it-IT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𝑙</m:t>
                                    </m:r>
                                  </m:num>
                                  <m:den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𝑟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it-IT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it-IT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it-IT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0C841FA2-16D6-4D75-A5DD-69EC11B8DE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280" y="3430807"/>
                <a:ext cx="2547749" cy="6826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Freccia a destra 9">
            <a:extLst>
              <a:ext uri="{FF2B5EF4-FFF2-40B4-BE49-F238E27FC236}">
                <a16:creationId xmlns:a16="http://schemas.microsoft.com/office/drawing/2014/main" id="{8673B25A-E9DA-4EFE-A7BC-962E0C652DE6}"/>
              </a:ext>
            </a:extLst>
          </p:cNvPr>
          <p:cNvSpPr/>
          <p:nvPr/>
        </p:nvSpPr>
        <p:spPr>
          <a:xfrm>
            <a:off x="3908675" y="3517560"/>
            <a:ext cx="2826517" cy="3353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150DFD61-360E-4A37-B3E8-02C0CAA0B6F3}"/>
              </a:ext>
            </a:extLst>
          </p:cNvPr>
          <p:cNvSpPr txBox="1"/>
          <p:nvPr/>
        </p:nvSpPr>
        <p:spPr>
          <a:xfrm>
            <a:off x="4273602" y="3753893"/>
            <a:ext cx="22526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 err="1"/>
              <a:t>Linearly</a:t>
            </a:r>
            <a:r>
              <a:rPr lang="it-IT" sz="1400" dirty="0"/>
              <a:t> </a:t>
            </a:r>
            <a:r>
              <a:rPr lang="it-IT" sz="1400" dirty="0" err="1"/>
              <a:t>dependent</a:t>
            </a:r>
            <a:r>
              <a:rPr lang="it-IT" sz="1400" dirty="0"/>
              <a:t> </a:t>
            </a:r>
            <a:r>
              <a:rPr lang="it-IT" sz="1400" dirty="0" err="1"/>
              <a:t>columns</a:t>
            </a:r>
            <a:endParaRPr lang="it-IT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1EDCE06F-AE59-431A-B490-9577521FD590}"/>
                  </a:ext>
                </a:extLst>
              </p:cNvPr>
              <p:cNvSpPr txBox="1"/>
              <p:nvPr/>
            </p:nvSpPr>
            <p:spPr>
              <a:xfrm>
                <a:off x="6998838" y="3430806"/>
                <a:ext cx="1772858" cy="6826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it-IT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</m:acc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it-IT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type m:val="skw"/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𝑙</m:t>
                                    </m:r>
                                  </m:num>
                                  <m:den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𝑟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f>
                                  <m:fPr>
                                    <m:type m:val="skw"/>
                                    <m:ctrlPr>
                                      <a:rPr lang="it-IT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𝑙</m:t>
                                    </m:r>
                                  </m:num>
                                  <m:den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𝑟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1EDCE06F-AE59-431A-B490-9577521FD5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8838" y="3430806"/>
                <a:ext cx="1772858" cy="6826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A68E0392-2E3B-48D5-9B28-CE7CF8643404}"/>
                  </a:ext>
                </a:extLst>
              </p:cNvPr>
              <p:cNvSpPr txBox="1"/>
              <p:nvPr/>
            </p:nvSpPr>
            <p:spPr>
              <a:xfrm>
                <a:off x="1097280" y="4228491"/>
                <a:ext cx="402090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dirty="0" err="1"/>
                  <a:t>Let</a:t>
                </a:r>
                <a:r>
                  <a:rPr lang="it-IT" dirty="0"/>
                  <a:t> the last </a:t>
                </a:r>
                <a:r>
                  <a:rPr lang="it-IT" dirty="0" err="1"/>
                  <a:t>two</a:t>
                </a:r>
                <a:r>
                  <a:rPr lang="it-IT" dirty="0"/>
                  <a:t> </a:t>
                </a:r>
                <a:r>
                  <a:rPr lang="it-IT" dirty="0" err="1"/>
                  <a:t>elements</a:t>
                </a:r>
                <a:r>
                  <a:rPr lang="it-IT" dirty="0"/>
                  <a:t> of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it-IT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</m:acc>
                  </m:oMath>
                </a14:m>
                <a:r>
                  <a:rPr lang="it-IT" dirty="0"/>
                  <a:t> be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it-IT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</m:acc>
                  </m:oMath>
                </a14:m>
                <a:r>
                  <a:rPr lang="it-IT" dirty="0"/>
                  <a:t>, </a:t>
                </a:r>
                <a:r>
                  <a:rPr lang="it-IT" dirty="0" err="1"/>
                  <a:t>then</a:t>
                </a:r>
                <a:r>
                  <a:rPr lang="it-IT" dirty="0"/>
                  <a:t> </a:t>
                </a:r>
              </a:p>
            </p:txBody>
          </p:sp>
        </mc:Choice>
        <mc:Fallback xmlns="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A68E0392-2E3B-48D5-9B28-CE7CF86434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280" y="4228491"/>
                <a:ext cx="4020909" cy="369332"/>
              </a:xfrm>
              <a:prstGeom prst="rect">
                <a:avLst/>
              </a:prstGeom>
              <a:blipFill>
                <a:blip r:embed="rId6"/>
                <a:stretch>
                  <a:fillRect l="-1212" t="-10000" b="-2666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id="{3B95EA7E-E5DC-4252-B658-5F11A3BCAC63}"/>
                  </a:ext>
                </a:extLst>
              </p:cNvPr>
              <p:cNvSpPr txBox="1"/>
              <p:nvPr/>
            </p:nvSpPr>
            <p:spPr>
              <a:xfrm>
                <a:off x="1012897" y="4506425"/>
                <a:ext cx="6345791" cy="12021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it-IT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r>
                        <a:rPr lang="it-IT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it-IT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̃"/>
                              <m:ctrlPr>
                                <a:rPr lang="it-IT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</m:acc>
                        </m:e>
                        <m:sup>
                          <m:r>
                            <a:rPr lang="it-IT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acc>
                        <m:accPr>
                          <m:chr m:val="̂"/>
                          <m:ctrlPr>
                            <a:rPr lang="it-IT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</m:acc>
                      <m:r>
                        <a:rPr lang="it-IT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it-IT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it-IT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f>
                                <m:fPr>
                                  <m:ctrlPr>
                                    <a:rPr lang="it-IT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it-IT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it-IT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it-IT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</m:t>
                                  </m:r>
                                </m:den>
                              </m:f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[</m:t>
                              </m:r>
                              <m:d>
                                <m:dPr>
                                  <m:ctrlPr>
                                    <a:rPr lang="it-IT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it-IT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𝜏</m:t>
                                      </m:r>
                                    </m:e>
                                    <m:sub>
                                      <m:r>
                                        <a:rPr lang="it-IT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𝑙</m:t>
                                      </m:r>
                                    </m:sub>
                                  </m:sSub>
                                  <m:r>
                                    <a:rPr lang="it-IT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it-IT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𝜏</m:t>
                                      </m:r>
                                    </m:e>
                                    <m:sub>
                                      <m:r>
                                        <a:rPr lang="it-IT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𝑟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it-IT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it-IT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𝜏</m:t>
                                      </m:r>
                                    </m:e>
                                    <m:sub>
                                      <m:r>
                                        <a:rPr lang="it-IT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𝑙</m:t>
                                      </m:r>
                                    </m:sub>
                                  </m:sSub>
                                  <m:r>
                                    <a:rPr lang="it-IT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it-IT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𝜏</m:t>
                                      </m:r>
                                    </m:e>
                                    <m:sub>
                                      <m:r>
                                        <a:rPr lang="it-IT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𝑟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]</m:t>
                              </m:r>
                            </m:e>
                            <m:e>
                              <m:f>
                                <m:fPr>
                                  <m:ctrlPr>
                                    <a:rPr lang="it-IT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it-IT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it-IT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it-IT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den>
                              </m:f>
                              <m:d>
                                <m:dPr>
                                  <m:begChr m:val="["/>
                                  <m:ctrlPr>
                                    <a:rPr lang="it-IT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it-IT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it-IT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𝜏</m:t>
                                      </m:r>
                                    </m:e>
                                    <m:sub>
                                      <m:r>
                                        <a:rPr lang="it-IT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𝑙</m:t>
                                      </m:r>
                                    </m:sub>
                                  </m:sSub>
                                  <m:r>
                                    <a:rPr lang="it-IT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it-IT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𝜏</m:t>
                                      </m:r>
                                    </m:e>
                                    <m:sub>
                                      <m:r>
                                        <a:rPr lang="it-IT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𝑟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it-IT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it-IT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𝜏</m:t>
                                      </m:r>
                                    </m:e>
                                    <m:sub>
                                      <m:r>
                                        <a:rPr lang="it-IT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𝑙</m:t>
                                      </m:r>
                                    </m:sub>
                                  </m:sSub>
                                  <m:r>
                                    <a:rPr lang="it-IT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it-IT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𝜏</m:t>
                                      </m:r>
                                    </m:e>
                                    <m:sub>
                                      <m:r>
                                        <a:rPr lang="it-IT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𝑟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]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it-IT" sz="1600" dirty="0"/>
              </a:p>
            </p:txBody>
          </p:sp>
        </mc:Choice>
        <mc:Fallback xmlns=""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id="{3B95EA7E-E5DC-4252-B658-5F11A3BCAC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2897" y="4506425"/>
                <a:ext cx="6345791" cy="120218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asellaDiTesto 2">
            <a:extLst>
              <a:ext uri="{FF2B5EF4-FFF2-40B4-BE49-F238E27FC236}">
                <a16:creationId xmlns:a16="http://schemas.microsoft.com/office/drawing/2014/main" id="{3E21B614-7268-404D-914B-E0437FB2B0BC}"/>
              </a:ext>
            </a:extLst>
          </p:cNvPr>
          <p:cNvSpPr txBox="1"/>
          <p:nvPr/>
        </p:nvSpPr>
        <p:spPr>
          <a:xfrm>
            <a:off x="284317" y="5740103"/>
            <a:ext cx="116233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This</a:t>
            </a:r>
            <a:r>
              <a:rPr lang="it-IT" dirty="0"/>
              <a:t> procedure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shown</a:t>
            </a:r>
            <a:r>
              <a:rPr lang="it-IT" dirty="0"/>
              <a:t> in </a:t>
            </a:r>
            <a:r>
              <a:rPr lang="en-US" sz="1600" dirty="0"/>
              <a:t>G. </a:t>
            </a:r>
            <a:r>
              <a:rPr lang="en-US" sz="1600" dirty="0" err="1"/>
              <a:t>Zambella</a:t>
            </a:r>
            <a:r>
              <a:rPr lang="en-US" sz="1600" dirty="0"/>
              <a:t> </a:t>
            </a:r>
            <a:r>
              <a:rPr lang="en-US" sz="1600" i="1" dirty="0"/>
              <a:t>et al</a:t>
            </a:r>
            <a:r>
              <a:rPr lang="en-US" sz="1600" dirty="0"/>
              <a:t>., "Dynamic Whole-Body Control of Unstable Wheeled Humanoid Robots," in </a:t>
            </a:r>
            <a:r>
              <a:rPr lang="en-US" sz="1600" i="1" dirty="0"/>
              <a:t>IEEE Robotics and Automation Letters</a:t>
            </a:r>
            <a:r>
              <a:rPr lang="en-US" sz="1600" dirty="0"/>
              <a:t>, vol. 4, no. 4, pp. 3489-3496, Oct. 2019, </a:t>
            </a:r>
            <a:r>
              <a:rPr lang="en-US" sz="1600" dirty="0" err="1"/>
              <a:t>doi</a:t>
            </a:r>
            <a:r>
              <a:rPr lang="en-US" sz="1600" dirty="0"/>
              <a:t>: 10.1109/LRA.2019.2927961.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323126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 animBg="1"/>
      <p:bldP spid="11" grpId="0"/>
      <p:bldP spid="12" grpId="0"/>
      <p:bldP spid="13" grpId="0"/>
      <p:bldP spid="1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CasellaDiTesto 48">
            <a:extLst>
              <a:ext uri="{FF2B5EF4-FFF2-40B4-BE49-F238E27FC236}">
                <a16:creationId xmlns:a16="http://schemas.microsoft.com/office/drawing/2014/main" id="{CD053668-0132-4562-871E-7D257565D7AE}"/>
              </a:ext>
            </a:extLst>
          </p:cNvPr>
          <p:cNvSpPr txBox="1"/>
          <p:nvPr/>
        </p:nvSpPr>
        <p:spPr>
          <a:xfrm flipH="1">
            <a:off x="3903237" y="3770553"/>
            <a:ext cx="520131" cy="3231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l-GR" sz="1500" dirty="0"/>
              <a:t>γ</a:t>
            </a:r>
            <a:r>
              <a:rPr lang="it-IT" sz="1500" baseline="-25000" dirty="0"/>
              <a:t>i</a:t>
            </a:r>
          </a:p>
        </p:txBody>
      </p:sp>
      <p:sp>
        <p:nvSpPr>
          <p:cNvPr id="48" name="CasellaDiTesto 47">
            <a:extLst>
              <a:ext uri="{FF2B5EF4-FFF2-40B4-BE49-F238E27FC236}">
                <a16:creationId xmlns:a16="http://schemas.microsoft.com/office/drawing/2014/main" id="{490EEB99-4771-46C3-9FAE-742C4E17BB54}"/>
              </a:ext>
            </a:extLst>
          </p:cNvPr>
          <p:cNvSpPr txBox="1"/>
          <p:nvPr/>
        </p:nvSpPr>
        <p:spPr>
          <a:xfrm flipH="1">
            <a:off x="4569677" y="3034684"/>
            <a:ext cx="520131" cy="3231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l-GR" sz="1500" dirty="0"/>
              <a:t>γ</a:t>
            </a:r>
            <a:r>
              <a:rPr lang="it-IT" sz="1500" baseline="-25000" dirty="0"/>
              <a:t>i</a:t>
            </a:r>
          </a:p>
        </p:txBody>
      </p:sp>
      <p:sp>
        <p:nvSpPr>
          <p:cNvPr id="47" name="CasellaDiTesto 46">
            <a:extLst>
              <a:ext uri="{FF2B5EF4-FFF2-40B4-BE49-F238E27FC236}">
                <a16:creationId xmlns:a16="http://schemas.microsoft.com/office/drawing/2014/main" id="{2F3114F9-1C33-40D3-B9AC-1EE19F5EBAB7}"/>
              </a:ext>
            </a:extLst>
          </p:cNvPr>
          <p:cNvSpPr txBox="1"/>
          <p:nvPr/>
        </p:nvSpPr>
        <p:spPr>
          <a:xfrm flipH="1">
            <a:off x="4945063" y="4841913"/>
            <a:ext cx="520131" cy="3231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it-IT" sz="1500" b="1" dirty="0">
                <a:solidFill>
                  <a:srgbClr val="7030A0"/>
                </a:solidFill>
              </a:rPr>
              <a:t>x</a:t>
            </a:r>
          </a:p>
        </p:txBody>
      </p:sp>
      <p:sp>
        <p:nvSpPr>
          <p:cNvPr id="46" name="CasellaDiTesto 45">
            <a:extLst>
              <a:ext uri="{FF2B5EF4-FFF2-40B4-BE49-F238E27FC236}">
                <a16:creationId xmlns:a16="http://schemas.microsoft.com/office/drawing/2014/main" id="{BAE11168-52D2-4105-B8A3-9BD2C4D2C459}"/>
              </a:ext>
            </a:extLst>
          </p:cNvPr>
          <p:cNvSpPr txBox="1"/>
          <p:nvPr/>
        </p:nvSpPr>
        <p:spPr>
          <a:xfrm flipH="1">
            <a:off x="3474821" y="4164004"/>
            <a:ext cx="520131" cy="3231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it-IT" sz="1500" b="1" dirty="0">
                <a:solidFill>
                  <a:srgbClr val="7030A0"/>
                </a:solidFill>
              </a:rPr>
              <a:t>z</a:t>
            </a:r>
          </a:p>
        </p:txBody>
      </p:sp>
      <p:sp>
        <p:nvSpPr>
          <p:cNvPr id="45" name="CasellaDiTesto 44">
            <a:extLst>
              <a:ext uri="{FF2B5EF4-FFF2-40B4-BE49-F238E27FC236}">
                <a16:creationId xmlns:a16="http://schemas.microsoft.com/office/drawing/2014/main" id="{C11BED83-1F03-410D-A2AC-641BB392DDFD}"/>
              </a:ext>
            </a:extLst>
          </p:cNvPr>
          <p:cNvSpPr txBox="1"/>
          <p:nvPr/>
        </p:nvSpPr>
        <p:spPr>
          <a:xfrm flipH="1">
            <a:off x="4163303" y="2364083"/>
            <a:ext cx="520131" cy="3231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it-IT" sz="1500" b="1" dirty="0">
                <a:solidFill>
                  <a:srgbClr val="7030A0"/>
                </a:solidFill>
              </a:rPr>
              <a:t>y</a:t>
            </a:r>
          </a:p>
        </p:txBody>
      </p:sp>
      <p:sp>
        <p:nvSpPr>
          <p:cNvPr id="44" name="CasellaDiTesto 43">
            <a:extLst>
              <a:ext uri="{FF2B5EF4-FFF2-40B4-BE49-F238E27FC236}">
                <a16:creationId xmlns:a16="http://schemas.microsoft.com/office/drawing/2014/main" id="{43C9EF8E-6D22-4AEA-BA4E-FE2AFE947E80}"/>
              </a:ext>
            </a:extLst>
          </p:cNvPr>
          <p:cNvSpPr txBox="1"/>
          <p:nvPr/>
        </p:nvSpPr>
        <p:spPr>
          <a:xfrm flipH="1">
            <a:off x="4063634" y="3087785"/>
            <a:ext cx="520131" cy="3231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it-IT" sz="1500" dirty="0">
                <a:solidFill>
                  <a:srgbClr val="7030A0"/>
                </a:solidFill>
              </a:rPr>
              <a:t>{</a:t>
            </a:r>
            <a:r>
              <a:rPr lang="it-IT" sz="1500" dirty="0" err="1">
                <a:solidFill>
                  <a:srgbClr val="7030A0"/>
                </a:solidFill>
              </a:rPr>
              <a:t>W</a:t>
            </a:r>
            <a:r>
              <a:rPr lang="it-IT" sz="1500" baseline="-25000" dirty="0" err="1">
                <a:solidFill>
                  <a:srgbClr val="7030A0"/>
                </a:solidFill>
              </a:rPr>
              <a:t>i</a:t>
            </a:r>
            <a:r>
              <a:rPr lang="it-IT" sz="1500" dirty="0">
                <a:solidFill>
                  <a:srgbClr val="7030A0"/>
                </a:solidFill>
              </a:rPr>
              <a:t>}</a:t>
            </a:r>
          </a:p>
        </p:txBody>
      </p:sp>
      <p:sp>
        <p:nvSpPr>
          <p:cNvPr id="42" name="CasellaDiTesto 41">
            <a:extLst>
              <a:ext uri="{FF2B5EF4-FFF2-40B4-BE49-F238E27FC236}">
                <a16:creationId xmlns:a16="http://schemas.microsoft.com/office/drawing/2014/main" id="{AC2D6C2C-A55E-4667-A9C7-73713CE6B15C}"/>
              </a:ext>
            </a:extLst>
          </p:cNvPr>
          <p:cNvSpPr txBox="1"/>
          <p:nvPr/>
        </p:nvSpPr>
        <p:spPr>
          <a:xfrm flipH="1">
            <a:off x="3778573" y="3538370"/>
            <a:ext cx="520131" cy="3231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it-IT" sz="1500" b="1" dirty="0">
                <a:solidFill>
                  <a:srgbClr val="3BFF52"/>
                </a:solidFill>
              </a:rPr>
              <a:t>z</a:t>
            </a:r>
          </a:p>
        </p:txBody>
      </p:sp>
      <p:sp>
        <p:nvSpPr>
          <p:cNvPr id="41" name="CasellaDiTesto 40">
            <a:extLst>
              <a:ext uri="{FF2B5EF4-FFF2-40B4-BE49-F238E27FC236}">
                <a16:creationId xmlns:a16="http://schemas.microsoft.com/office/drawing/2014/main" id="{D7015C2B-6B11-43B5-9239-D5FB0B9333AB}"/>
              </a:ext>
            </a:extLst>
          </p:cNvPr>
          <p:cNvSpPr txBox="1"/>
          <p:nvPr/>
        </p:nvSpPr>
        <p:spPr>
          <a:xfrm flipH="1">
            <a:off x="4471923" y="4301426"/>
            <a:ext cx="520131" cy="3231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it-IT" sz="1500" b="1" dirty="0">
                <a:solidFill>
                  <a:srgbClr val="3BFF52"/>
                </a:solidFill>
              </a:rPr>
              <a:t>x</a:t>
            </a:r>
          </a:p>
        </p:txBody>
      </p:sp>
      <p:sp>
        <p:nvSpPr>
          <p:cNvPr id="40" name="CasellaDiTesto 39">
            <a:extLst>
              <a:ext uri="{FF2B5EF4-FFF2-40B4-BE49-F238E27FC236}">
                <a16:creationId xmlns:a16="http://schemas.microsoft.com/office/drawing/2014/main" id="{25B0215E-0F51-44DE-AC7E-B8B4E30DACB9}"/>
              </a:ext>
            </a:extLst>
          </p:cNvPr>
          <p:cNvSpPr txBox="1"/>
          <p:nvPr/>
        </p:nvSpPr>
        <p:spPr>
          <a:xfrm flipH="1">
            <a:off x="4882934" y="2879322"/>
            <a:ext cx="520131" cy="3231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it-IT" sz="1500" b="1" dirty="0">
                <a:solidFill>
                  <a:srgbClr val="3BFF52"/>
                </a:solidFill>
              </a:rPr>
              <a:t>y</a:t>
            </a:r>
          </a:p>
        </p:txBody>
      </p:sp>
      <p:pic>
        <p:nvPicPr>
          <p:cNvPr id="8" name="Elemento grafico 7">
            <a:extLst>
              <a:ext uri="{FF2B5EF4-FFF2-40B4-BE49-F238E27FC236}">
                <a16:creationId xmlns:a16="http://schemas.microsoft.com/office/drawing/2014/main" id="{72DE6587-FF59-4B98-ABD6-6CC2B1D81E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1436" y="2431557"/>
            <a:ext cx="2800350" cy="2695575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07EB60AD-4F43-4D73-ACE3-A81BC6B6B7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it-IT" dirty="0" err="1"/>
              <a:t>Denavit</a:t>
            </a:r>
            <a:r>
              <a:rPr lang="it-IT" dirty="0"/>
              <a:t> - </a:t>
            </a:r>
            <a:r>
              <a:rPr lang="it-IT" dirty="0" err="1"/>
              <a:t>Hartenberg</a:t>
            </a:r>
            <a:endParaRPr lang="it-IT" dirty="0"/>
          </a:p>
        </p:txBody>
      </p:sp>
      <p:graphicFrame>
        <p:nvGraphicFramePr>
          <p:cNvPr id="10" name="Tabella 10">
            <a:extLst>
              <a:ext uri="{FF2B5EF4-FFF2-40B4-BE49-F238E27FC236}">
                <a16:creationId xmlns:a16="http://schemas.microsoft.com/office/drawing/2014/main" id="{A55EF962-642B-4049-9077-DFB8B5F546B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4267344"/>
              </p:ext>
            </p:extLst>
          </p:nvPr>
        </p:nvGraphicFramePr>
        <p:xfrm>
          <a:off x="7102194" y="2142833"/>
          <a:ext cx="3799155" cy="34102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1365">
                  <a:extLst>
                    <a:ext uri="{9D8B030D-6E8A-4147-A177-3AD203B41FA5}">
                      <a16:colId xmlns:a16="http://schemas.microsoft.com/office/drawing/2014/main" val="2324378180"/>
                    </a:ext>
                  </a:extLst>
                </a:gridCol>
                <a:gridCol w="949911">
                  <a:extLst>
                    <a:ext uri="{9D8B030D-6E8A-4147-A177-3AD203B41FA5}">
                      <a16:colId xmlns:a16="http://schemas.microsoft.com/office/drawing/2014/main" val="2590564137"/>
                    </a:ext>
                  </a:extLst>
                </a:gridCol>
                <a:gridCol w="683581">
                  <a:extLst>
                    <a:ext uri="{9D8B030D-6E8A-4147-A177-3AD203B41FA5}">
                      <a16:colId xmlns:a16="http://schemas.microsoft.com/office/drawing/2014/main" val="3543262878"/>
                    </a:ext>
                  </a:extLst>
                </a:gridCol>
                <a:gridCol w="994298">
                  <a:extLst>
                    <a:ext uri="{9D8B030D-6E8A-4147-A177-3AD203B41FA5}">
                      <a16:colId xmlns:a16="http://schemas.microsoft.com/office/drawing/2014/main" val="3708975322"/>
                    </a:ext>
                  </a:extLst>
                </a:gridCol>
              </a:tblGrid>
              <a:tr h="649082">
                <a:tc>
                  <a:txBody>
                    <a:bodyPr/>
                    <a:lstStyle/>
                    <a:p>
                      <a:pPr algn="ctr"/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dirty="0"/>
                        <a:t>β</a:t>
                      </a:r>
                      <a:r>
                        <a:rPr lang="it-IT" baseline="-25000" dirty="0"/>
                        <a:t>x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dirty="0"/>
                        <a:t>β</a:t>
                      </a:r>
                      <a:r>
                        <a:rPr lang="it-IT" baseline="-25000" dirty="0"/>
                        <a:t>z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2845699"/>
                  </a:ext>
                </a:extLst>
              </a:tr>
              <a:tr h="208425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{S} → </a:t>
                      </a:r>
                      <a:r>
                        <a:rPr lang="it-IT" dirty="0">
                          <a:solidFill>
                            <a:srgbClr val="0000FF"/>
                          </a:solidFill>
                        </a:rPr>
                        <a:t>{I}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i="0" dirty="0"/>
                        <a:t>α</a:t>
                      </a:r>
                      <a:endParaRPr lang="it-IT" dirty="0"/>
                    </a:p>
                    <a:p>
                      <a:pPr algn="ctr"/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5741444"/>
                  </a:ext>
                </a:extLst>
              </a:tr>
              <a:tr h="649082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rgbClr val="0000FF"/>
                          </a:solidFill>
                        </a:rPr>
                        <a:t>{I}</a:t>
                      </a:r>
                      <a:r>
                        <a:rPr lang="it-IT" dirty="0"/>
                        <a:t> → </a:t>
                      </a:r>
                      <a:r>
                        <a:rPr lang="it-IT" dirty="0">
                          <a:solidFill>
                            <a:srgbClr val="FF0000"/>
                          </a:solidFill>
                        </a:rPr>
                        <a:t>{B}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az-Cyrl-AZ" dirty="0"/>
                        <a:t>Ѳ</a:t>
                      </a:r>
                      <a:r>
                        <a:rPr lang="it-IT" baseline="30000" dirty="0"/>
                        <a:t>*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i="1" dirty="0"/>
                        <a:t>(x</a:t>
                      </a:r>
                      <a:r>
                        <a:rPr lang="it-IT" baseline="30000" dirty="0"/>
                        <a:t>*</a:t>
                      </a:r>
                      <a:r>
                        <a:rPr lang="it-IT" dirty="0"/>
                        <a:t>, </a:t>
                      </a:r>
                      <a:r>
                        <a:rPr lang="it-IT" i="1" dirty="0"/>
                        <a:t>y</a:t>
                      </a:r>
                      <a:r>
                        <a:rPr lang="it-IT" baseline="30000" dirty="0"/>
                        <a:t>*</a:t>
                      </a:r>
                      <a:r>
                        <a:rPr lang="it-IT" dirty="0"/>
                        <a:t>, </a:t>
                      </a:r>
                      <a:r>
                        <a:rPr lang="it-IT" i="1" dirty="0"/>
                        <a:t>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256255"/>
                  </a:ext>
                </a:extLst>
              </a:tr>
              <a:tr h="649082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rgbClr val="FF0000"/>
                          </a:solidFill>
                        </a:rPr>
                        <a:t>{B} </a:t>
                      </a:r>
                      <a:r>
                        <a:rPr lang="it-IT" dirty="0"/>
                        <a:t>→ </a:t>
                      </a:r>
                      <a:r>
                        <a:rPr lang="it-IT" dirty="0">
                          <a:solidFill>
                            <a:srgbClr val="00B050"/>
                          </a:solidFill>
                        </a:rPr>
                        <a:t>{C}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z-Cyrl-AZ" i="0" dirty="0"/>
                        <a:t>ф</a:t>
                      </a:r>
                      <a:r>
                        <a:rPr lang="it-IT" strike="noStrike" baseline="30000" dirty="0"/>
                        <a:t>*</a:t>
                      </a:r>
                      <a:endParaRPr lang="it-IT" dirty="0"/>
                    </a:p>
                    <a:p>
                      <a:pPr algn="ctr"/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5352730"/>
                  </a:ext>
                </a:extLst>
              </a:tr>
              <a:tr h="6490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>
                          <a:solidFill>
                            <a:srgbClr val="00B050"/>
                          </a:solidFill>
                        </a:rPr>
                        <a:t>{C}</a:t>
                      </a:r>
                      <a:r>
                        <a:rPr lang="it-IT" dirty="0"/>
                        <a:t> → </a:t>
                      </a:r>
                      <a:r>
                        <a:rPr lang="it-IT" sz="1800" b="0" dirty="0">
                          <a:solidFill>
                            <a:srgbClr val="7030A0"/>
                          </a:solidFill>
                        </a:rPr>
                        <a:t>{</a:t>
                      </a:r>
                      <a:r>
                        <a:rPr lang="it-IT" sz="1800" b="0" dirty="0" err="1">
                          <a:solidFill>
                            <a:srgbClr val="7030A0"/>
                          </a:solidFill>
                        </a:rPr>
                        <a:t>W</a:t>
                      </a:r>
                      <a:r>
                        <a:rPr lang="it-IT" sz="1800" b="0" baseline="-25000" dirty="0" err="1">
                          <a:solidFill>
                            <a:srgbClr val="7030A0"/>
                          </a:solidFill>
                        </a:rPr>
                        <a:t>i</a:t>
                      </a:r>
                      <a:r>
                        <a:rPr lang="it-IT" sz="1800" b="0" dirty="0">
                          <a:solidFill>
                            <a:srgbClr val="7030A0"/>
                          </a:solidFill>
                        </a:rPr>
                        <a:t>}</a:t>
                      </a:r>
                    </a:p>
                    <a:p>
                      <a:pPr algn="ctr"/>
                      <a:endParaRPr lang="it-IT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sz="1800" dirty="0"/>
                        <a:t>γ</a:t>
                      </a:r>
                      <a:r>
                        <a:rPr lang="it-IT" sz="1800" baseline="-25000" dirty="0"/>
                        <a:t>i</a:t>
                      </a:r>
                      <a:r>
                        <a:rPr lang="it-IT" strike="noStrike" baseline="30000" dirty="0"/>
                        <a:t>*</a:t>
                      </a:r>
                      <a:endParaRPr lang="it-IT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it-IT" sz="1800" baseline="-25000" dirty="0"/>
                    </a:p>
                    <a:p>
                      <a:pPr algn="ctr"/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866060"/>
                  </a:ext>
                </a:extLst>
              </a:tr>
            </a:tbl>
          </a:graphicData>
        </a:graphic>
      </p:graphicFrame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C9B225E1-5A50-4DB7-833F-D5B8AC7E5682}"/>
              </a:ext>
            </a:extLst>
          </p:cNvPr>
          <p:cNvSpPr txBox="1"/>
          <p:nvPr/>
        </p:nvSpPr>
        <p:spPr>
          <a:xfrm flipH="1">
            <a:off x="2325678" y="2422694"/>
            <a:ext cx="520131" cy="3231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it-IT" sz="1500" b="1" dirty="0">
                <a:solidFill>
                  <a:srgbClr val="FF0000"/>
                </a:solidFill>
              </a:rPr>
              <a:t>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2248E2BF-680D-4874-8E54-4CCE9418C8AC}"/>
                  </a:ext>
                </a:extLst>
              </p:cNvPr>
              <p:cNvSpPr txBox="1"/>
              <p:nvPr/>
            </p:nvSpPr>
            <p:spPr>
              <a:xfrm>
                <a:off x="1931639" y="4380088"/>
                <a:ext cx="1137119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𝐵𝐶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az-Cyrl-AZ" b="0" i="1" smtClean="0">
                          <a:latin typeface="Cambria Math" panose="02040503050406030204" pitchFamily="18" charset="0"/>
                        </a:rPr>
                        <m:t>ф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2248E2BF-680D-4874-8E54-4CCE9418C8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1639" y="4380088"/>
                <a:ext cx="1137119" cy="276999"/>
              </a:xfrm>
              <a:prstGeom prst="rect">
                <a:avLst/>
              </a:prstGeom>
              <a:blipFill>
                <a:blip r:embed="rId4"/>
                <a:stretch>
                  <a:fillRect t="-4444" b="-3555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Connettore 2 5">
            <a:extLst>
              <a:ext uri="{FF2B5EF4-FFF2-40B4-BE49-F238E27FC236}">
                <a16:creationId xmlns:a16="http://schemas.microsoft.com/office/drawing/2014/main" id="{98AC6071-F0A2-4F3E-B5A1-DF3323D8181F}"/>
              </a:ext>
            </a:extLst>
          </p:cNvPr>
          <p:cNvCxnSpPr/>
          <p:nvPr/>
        </p:nvCxnSpPr>
        <p:spPr>
          <a:xfrm flipV="1">
            <a:off x="4776551" y="3159464"/>
            <a:ext cx="159799" cy="772357"/>
          </a:xfrm>
          <a:prstGeom prst="straightConnector1">
            <a:avLst/>
          </a:prstGeom>
          <a:ln w="57150">
            <a:solidFill>
              <a:srgbClr val="3BFF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F30DF339-F1B9-4181-8994-39D5C86E2A0A}"/>
              </a:ext>
            </a:extLst>
          </p:cNvPr>
          <p:cNvCxnSpPr>
            <a:cxnSpLocks/>
          </p:cNvCxnSpPr>
          <p:nvPr/>
        </p:nvCxnSpPr>
        <p:spPr>
          <a:xfrm flipH="1" flipV="1">
            <a:off x="3994952" y="3764132"/>
            <a:ext cx="781599" cy="167689"/>
          </a:xfrm>
          <a:prstGeom prst="straightConnector1">
            <a:avLst/>
          </a:prstGeom>
          <a:ln w="57150">
            <a:solidFill>
              <a:srgbClr val="3BFF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ttore 2 17">
            <a:extLst>
              <a:ext uri="{FF2B5EF4-FFF2-40B4-BE49-F238E27FC236}">
                <a16:creationId xmlns:a16="http://schemas.microsoft.com/office/drawing/2014/main" id="{819BEB3D-C575-4235-A643-3AC6948CDBAC}"/>
              </a:ext>
            </a:extLst>
          </p:cNvPr>
          <p:cNvCxnSpPr>
            <a:cxnSpLocks/>
          </p:cNvCxnSpPr>
          <p:nvPr/>
        </p:nvCxnSpPr>
        <p:spPr>
          <a:xfrm>
            <a:off x="4778396" y="3931821"/>
            <a:ext cx="78054" cy="604668"/>
          </a:xfrm>
          <a:prstGeom prst="straightConnector1">
            <a:avLst/>
          </a:prstGeom>
          <a:ln w="57150">
            <a:solidFill>
              <a:srgbClr val="3BFF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50392CF7-0FDF-4073-B7DC-BE0A4EE5F077}"/>
              </a:ext>
            </a:extLst>
          </p:cNvPr>
          <p:cNvCxnSpPr>
            <a:cxnSpLocks/>
          </p:cNvCxnSpPr>
          <p:nvPr/>
        </p:nvCxnSpPr>
        <p:spPr>
          <a:xfrm>
            <a:off x="4776551" y="3931821"/>
            <a:ext cx="159799" cy="1110696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ttore 2 24">
            <a:extLst>
              <a:ext uri="{FF2B5EF4-FFF2-40B4-BE49-F238E27FC236}">
                <a16:creationId xmlns:a16="http://schemas.microsoft.com/office/drawing/2014/main" id="{233D3FB8-C7C2-4B03-8244-5BA9B53EFE96}"/>
              </a:ext>
            </a:extLst>
          </p:cNvPr>
          <p:cNvCxnSpPr>
            <a:cxnSpLocks/>
          </p:cNvCxnSpPr>
          <p:nvPr/>
        </p:nvCxnSpPr>
        <p:spPr>
          <a:xfrm flipH="1" flipV="1">
            <a:off x="4403507" y="2584276"/>
            <a:ext cx="364331" cy="1347546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ttore 2 27">
            <a:extLst>
              <a:ext uri="{FF2B5EF4-FFF2-40B4-BE49-F238E27FC236}">
                <a16:creationId xmlns:a16="http://schemas.microsoft.com/office/drawing/2014/main" id="{42DC1F2C-BBFA-44FC-B226-05BA354256F6}"/>
              </a:ext>
            </a:extLst>
          </p:cNvPr>
          <p:cNvCxnSpPr>
            <a:cxnSpLocks/>
          </p:cNvCxnSpPr>
          <p:nvPr/>
        </p:nvCxnSpPr>
        <p:spPr>
          <a:xfrm flipH="1">
            <a:off x="3453414" y="3923437"/>
            <a:ext cx="1314424" cy="310718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Arco 34">
            <a:extLst>
              <a:ext uri="{FF2B5EF4-FFF2-40B4-BE49-F238E27FC236}">
                <a16:creationId xmlns:a16="http://schemas.microsoft.com/office/drawing/2014/main" id="{F167E1B1-1458-4B60-B29E-DFF7C17C571F}"/>
              </a:ext>
            </a:extLst>
          </p:cNvPr>
          <p:cNvSpPr/>
          <p:nvPr/>
        </p:nvSpPr>
        <p:spPr>
          <a:xfrm>
            <a:off x="4563122" y="3385350"/>
            <a:ext cx="293328" cy="45719"/>
          </a:xfrm>
          <a:prstGeom prst="arc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6" name="Triangolo isoscele 35">
            <a:extLst>
              <a:ext uri="{FF2B5EF4-FFF2-40B4-BE49-F238E27FC236}">
                <a16:creationId xmlns:a16="http://schemas.microsoft.com/office/drawing/2014/main" id="{4FBFD608-A72B-4A98-AB0A-F059D18B5A9E}"/>
              </a:ext>
            </a:extLst>
          </p:cNvPr>
          <p:cNvSpPr/>
          <p:nvPr/>
        </p:nvSpPr>
        <p:spPr>
          <a:xfrm rot="16200000">
            <a:off x="4622614" y="3351167"/>
            <a:ext cx="79899" cy="68362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7" name="Arco 36">
            <a:extLst>
              <a:ext uri="{FF2B5EF4-FFF2-40B4-BE49-F238E27FC236}">
                <a16:creationId xmlns:a16="http://schemas.microsoft.com/office/drawing/2014/main" id="{573EFB7F-B918-4677-B077-282E8308CC00}"/>
              </a:ext>
            </a:extLst>
          </p:cNvPr>
          <p:cNvSpPr/>
          <p:nvPr/>
        </p:nvSpPr>
        <p:spPr>
          <a:xfrm rot="15573440">
            <a:off x="4102976" y="3947237"/>
            <a:ext cx="293328" cy="45719"/>
          </a:xfrm>
          <a:prstGeom prst="arc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8" name="Triangolo isoscele 37">
            <a:extLst>
              <a:ext uri="{FF2B5EF4-FFF2-40B4-BE49-F238E27FC236}">
                <a16:creationId xmlns:a16="http://schemas.microsoft.com/office/drawing/2014/main" id="{D3B93E80-89E7-44D0-8A5E-7DED5EB48DEB}"/>
              </a:ext>
            </a:extLst>
          </p:cNvPr>
          <p:cNvSpPr/>
          <p:nvPr/>
        </p:nvSpPr>
        <p:spPr>
          <a:xfrm rot="10173440">
            <a:off x="4189956" y="3967095"/>
            <a:ext cx="79899" cy="68362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3" name="CasellaDiTesto 42">
            <a:extLst>
              <a:ext uri="{FF2B5EF4-FFF2-40B4-BE49-F238E27FC236}">
                <a16:creationId xmlns:a16="http://schemas.microsoft.com/office/drawing/2014/main" id="{320FFD5C-8D8E-4184-BA9A-A2A6ED1B813A}"/>
              </a:ext>
            </a:extLst>
          </p:cNvPr>
          <p:cNvSpPr txBox="1"/>
          <p:nvPr/>
        </p:nvSpPr>
        <p:spPr>
          <a:xfrm flipH="1">
            <a:off x="4945063" y="3538369"/>
            <a:ext cx="520131" cy="3231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it-IT" sz="1500" b="1" dirty="0">
                <a:solidFill>
                  <a:srgbClr val="3BFF52"/>
                </a:solidFill>
              </a:rPr>
              <a:t>{C}</a:t>
            </a:r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6FB52C73-85E6-4DC5-8A8F-7A3EF9D535DC}"/>
              </a:ext>
            </a:extLst>
          </p:cNvPr>
          <p:cNvSpPr txBox="1"/>
          <p:nvPr/>
        </p:nvSpPr>
        <p:spPr>
          <a:xfrm>
            <a:off x="1708086" y="3847976"/>
            <a:ext cx="55892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FF0000"/>
                </a:solidFill>
              </a:rPr>
              <a:t>{B}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CasellaDiTesto 30">
                <a:extLst>
                  <a:ext uri="{FF2B5EF4-FFF2-40B4-BE49-F238E27FC236}">
                    <a16:creationId xmlns:a16="http://schemas.microsoft.com/office/drawing/2014/main" id="{F38B4B4A-DC7D-47F8-A02D-CE2BDE9B9FAC}"/>
                  </a:ext>
                </a:extLst>
              </p:cNvPr>
              <p:cNvSpPr txBox="1"/>
              <p:nvPr/>
            </p:nvSpPr>
            <p:spPr>
              <a:xfrm>
                <a:off x="5050729" y="3929866"/>
                <a:ext cx="1137119" cy="31188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l-GR" dirty="0"/>
                        <m:t>γ</m:t>
                      </m:r>
                      <m:r>
                        <m:rPr>
                          <m:nor/>
                        </m:rPr>
                        <a:rPr lang="it-IT" baseline="-25000" dirty="0"/>
                        <m:t>i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31" name="CasellaDiTesto 30">
                <a:extLst>
                  <a:ext uri="{FF2B5EF4-FFF2-40B4-BE49-F238E27FC236}">
                    <a16:creationId xmlns:a16="http://schemas.microsoft.com/office/drawing/2014/main" id="{F38B4B4A-DC7D-47F8-A02D-CE2BDE9B9F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0729" y="3929866"/>
                <a:ext cx="1137119" cy="311880"/>
              </a:xfrm>
              <a:prstGeom prst="rect">
                <a:avLst/>
              </a:prstGeom>
              <a:blipFill>
                <a:blip r:embed="rId5"/>
                <a:stretch>
                  <a:fillRect t="-1961" b="-2156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243634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C95BD5B-3799-4807-ABA8-A338C7ABB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Final</a:t>
            </a:r>
            <a:r>
              <a:rPr lang="it-IT" dirty="0"/>
              <a:t> System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BB9A4A0E-940E-49A1-8D52-EAACC7CA0C6B}"/>
              </a:ext>
            </a:extLst>
          </p:cNvPr>
          <p:cNvSpPr/>
          <p:nvPr/>
        </p:nvSpPr>
        <p:spPr>
          <a:xfrm>
            <a:off x="1580223" y="2365894"/>
            <a:ext cx="1811044" cy="111636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Controller</a:t>
            </a: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8F5F6612-D24F-4846-B60A-74314FE2F2AA}"/>
              </a:ext>
            </a:extLst>
          </p:cNvPr>
          <p:cNvSpPr/>
          <p:nvPr/>
        </p:nvSpPr>
        <p:spPr>
          <a:xfrm>
            <a:off x="7883369" y="2365894"/>
            <a:ext cx="1811044" cy="11163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IMU </a:t>
            </a: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687241A9-A18A-4323-8A0B-F0D2A23C1466}"/>
              </a:ext>
            </a:extLst>
          </p:cNvPr>
          <p:cNvSpPr/>
          <p:nvPr/>
        </p:nvSpPr>
        <p:spPr>
          <a:xfrm>
            <a:off x="4731796" y="2365894"/>
            <a:ext cx="1811044" cy="11163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Model</a:t>
            </a:r>
          </a:p>
        </p:txBody>
      </p:sp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7A75DF71-D099-48D8-A981-68BE4042F89B}"/>
              </a:ext>
            </a:extLst>
          </p:cNvPr>
          <p:cNvCxnSpPr>
            <a:cxnSpLocks/>
          </p:cNvCxnSpPr>
          <p:nvPr/>
        </p:nvCxnSpPr>
        <p:spPr>
          <a:xfrm>
            <a:off x="3391267" y="2924078"/>
            <a:ext cx="134052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DC81C129-CF89-4827-8C00-253290853382}"/>
              </a:ext>
            </a:extLst>
          </p:cNvPr>
          <p:cNvCxnSpPr>
            <a:cxnSpLocks/>
          </p:cNvCxnSpPr>
          <p:nvPr/>
        </p:nvCxnSpPr>
        <p:spPr>
          <a:xfrm>
            <a:off x="6547281" y="2924078"/>
            <a:ext cx="134052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ttore diritto 16">
            <a:extLst>
              <a:ext uri="{FF2B5EF4-FFF2-40B4-BE49-F238E27FC236}">
                <a16:creationId xmlns:a16="http://schemas.microsoft.com/office/drawing/2014/main" id="{53185FE0-239B-42C5-A04C-68E95969AC1E}"/>
              </a:ext>
            </a:extLst>
          </p:cNvPr>
          <p:cNvCxnSpPr/>
          <p:nvPr/>
        </p:nvCxnSpPr>
        <p:spPr>
          <a:xfrm>
            <a:off x="9694413" y="2924078"/>
            <a:ext cx="84338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ttore diritto 17">
            <a:extLst>
              <a:ext uri="{FF2B5EF4-FFF2-40B4-BE49-F238E27FC236}">
                <a16:creationId xmlns:a16="http://schemas.microsoft.com/office/drawing/2014/main" id="{BE6103D9-1B73-474E-948C-01F24873022F}"/>
              </a:ext>
            </a:extLst>
          </p:cNvPr>
          <p:cNvCxnSpPr>
            <a:cxnSpLocks/>
          </p:cNvCxnSpPr>
          <p:nvPr/>
        </p:nvCxnSpPr>
        <p:spPr>
          <a:xfrm flipH="1" flipV="1">
            <a:off x="10520038" y="2924079"/>
            <a:ext cx="8878" cy="136309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ttore 2 26">
            <a:extLst>
              <a:ext uri="{FF2B5EF4-FFF2-40B4-BE49-F238E27FC236}">
                <a16:creationId xmlns:a16="http://schemas.microsoft.com/office/drawing/2014/main" id="{A1B0C8D9-70F0-4475-BE53-356BB793EDD6}"/>
              </a:ext>
            </a:extLst>
          </p:cNvPr>
          <p:cNvCxnSpPr>
            <a:cxnSpLocks/>
          </p:cNvCxnSpPr>
          <p:nvPr/>
        </p:nvCxnSpPr>
        <p:spPr>
          <a:xfrm flipV="1">
            <a:off x="2894117" y="3496680"/>
            <a:ext cx="0" cy="82377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CasellaDiTesto 37">
                <a:extLst>
                  <a:ext uri="{FF2B5EF4-FFF2-40B4-BE49-F238E27FC236}">
                    <a16:creationId xmlns:a16="http://schemas.microsoft.com/office/drawing/2014/main" id="{FC342626-BFEA-447E-9CF8-A025BE606623}"/>
                  </a:ext>
                </a:extLst>
              </p:cNvPr>
              <p:cNvSpPr txBox="1"/>
              <p:nvPr/>
            </p:nvSpPr>
            <p:spPr>
              <a:xfrm>
                <a:off x="3990197" y="2568741"/>
                <a:ext cx="14266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l-GR" dirty="0" smtClean="0"/>
                        <m:t>τ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38" name="CasellaDiTesto 37">
                <a:extLst>
                  <a:ext uri="{FF2B5EF4-FFF2-40B4-BE49-F238E27FC236}">
                    <a16:creationId xmlns:a16="http://schemas.microsoft.com/office/drawing/2014/main" id="{FC342626-BFEA-447E-9CF8-A025BE6066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0197" y="2568741"/>
                <a:ext cx="142668" cy="276999"/>
              </a:xfrm>
              <a:prstGeom prst="rect">
                <a:avLst/>
              </a:prstGeom>
              <a:blipFill>
                <a:blip r:embed="rId2"/>
                <a:stretch>
                  <a:fillRect l="-26087" r="-2608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Connettore 2 38">
            <a:extLst>
              <a:ext uri="{FF2B5EF4-FFF2-40B4-BE49-F238E27FC236}">
                <a16:creationId xmlns:a16="http://schemas.microsoft.com/office/drawing/2014/main" id="{6E5C68EA-534F-4FBA-B5CA-F5136F0E8F53}"/>
              </a:ext>
            </a:extLst>
          </p:cNvPr>
          <p:cNvCxnSpPr>
            <a:cxnSpLocks/>
          </p:cNvCxnSpPr>
          <p:nvPr/>
        </p:nvCxnSpPr>
        <p:spPr>
          <a:xfrm>
            <a:off x="479394" y="2911131"/>
            <a:ext cx="110082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CasellaDiTesto 43">
                <a:extLst>
                  <a:ext uri="{FF2B5EF4-FFF2-40B4-BE49-F238E27FC236}">
                    <a16:creationId xmlns:a16="http://schemas.microsoft.com/office/drawing/2014/main" id="{1374F4F3-E61D-4173-9518-2BBAAE55CC5F}"/>
                  </a:ext>
                </a:extLst>
              </p:cNvPr>
              <p:cNvSpPr txBox="1"/>
              <p:nvPr/>
            </p:nvSpPr>
            <p:spPr>
              <a:xfrm>
                <a:off x="6918950" y="2540171"/>
                <a:ext cx="3820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l-GR" i="1" smtClean="0">
                          <a:latin typeface="Cambria Math" panose="02040503050406030204" pitchFamily="18" charset="0"/>
                        </a:rPr>
                        <m:t>ν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44" name="CasellaDiTesto 43">
                <a:extLst>
                  <a:ext uri="{FF2B5EF4-FFF2-40B4-BE49-F238E27FC236}">
                    <a16:creationId xmlns:a16="http://schemas.microsoft.com/office/drawing/2014/main" id="{1374F4F3-E61D-4173-9518-2BBAAE55CC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8950" y="2540171"/>
                <a:ext cx="382092" cy="276999"/>
              </a:xfrm>
              <a:prstGeom prst="rect">
                <a:avLst/>
              </a:prstGeom>
              <a:blipFill>
                <a:blip r:embed="rId3"/>
                <a:stretch>
                  <a:fillRect l="-14286" r="-7937" b="-2666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CasellaDiTesto 45">
                <a:extLst>
                  <a:ext uri="{FF2B5EF4-FFF2-40B4-BE49-F238E27FC236}">
                    <a16:creationId xmlns:a16="http://schemas.microsoft.com/office/drawing/2014/main" id="{A48BA83B-FC35-4504-B63F-A9CA1DB16DD2}"/>
                  </a:ext>
                </a:extLst>
              </p:cNvPr>
              <p:cNvSpPr txBox="1"/>
              <p:nvPr/>
            </p:nvSpPr>
            <p:spPr>
              <a:xfrm>
                <a:off x="7676051" y="3940201"/>
                <a:ext cx="1266895" cy="28469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l-GR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̃"/>
                                  <m:ctrlPr>
                                    <a:rPr lang="el-GR" i="1" dirty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nor/>
                                    </m:rPr>
                                    <a:rPr lang="el-GR" dirty="0" smtClean="0"/>
                                    <m:t>ω</m:t>
                                  </m:r>
                                </m:e>
                              </m:acc>
                            </m:e>
                          </m:d>
                        </m:e>
                        <m:sub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r>
                        <a:rPr lang="it-IT" b="0" i="1" dirty="0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it-IT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l-GR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̃"/>
                                  <m:ctrlPr>
                                    <a:rPr lang="el-GR" i="1" dirty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nor/>
                                    </m:rPr>
                                    <a:rPr lang="it-IT" b="0" i="0" dirty="0" smtClean="0"/>
                                    <m:t>a</m:t>
                                  </m:r>
                                </m:e>
                              </m:acc>
                            </m:e>
                          </m:d>
                        </m:e>
                        <m:sub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r>
                        <a:rPr lang="it-IT" i="1" dirty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it-IT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l-GR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̃"/>
                                  <m:ctrlPr>
                                    <a:rPr lang="el-GR" i="1" dirty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nor/>
                                    </m:rPr>
                                    <a:rPr lang="it-IT" b="0" i="0" dirty="0" smtClean="0"/>
                                    <m:t>m</m:t>
                                  </m:r>
                                </m:e>
                              </m:acc>
                            </m:e>
                          </m:d>
                        </m:e>
                        <m:sub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46" name="CasellaDiTesto 45">
                <a:extLst>
                  <a:ext uri="{FF2B5EF4-FFF2-40B4-BE49-F238E27FC236}">
                    <a16:creationId xmlns:a16="http://schemas.microsoft.com/office/drawing/2014/main" id="{A48BA83B-FC35-4504-B63F-A9CA1DB16D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6051" y="3940201"/>
                <a:ext cx="1266895" cy="284693"/>
              </a:xfrm>
              <a:prstGeom prst="rect">
                <a:avLst/>
              </a:prstGeom>
              <a:blipFill>
                <a:blip r:embed="rId4"/>
                <a:stretch>
                  <a:fillRect t="-6383" r="-34615" b="-1276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Connettore 2 46">
            <a:extLst>
              <a:ext uri="{FF2B5EF4-FFF2-40B4-BE49-F238E27FC236}">
                <a16:creationId xmlns:a16="http://schemas.microsoft.com/office/drawing/2014/main" id="{CEB4164F-5CF1-4E25-870F-9B899EDB399E}"/>
              </a:ext>
            </a:extLst>
          </p:cNvPr>
          <p:cNvCxnSpPr>
            <a:cxnSpLocks/>
          </p:cNvCxnSpPr>
          <p:nvPr/>
        </p:nvCxnSpPr>
        <p:spPr>
          <a:xfrm>
            <a:off x="8788891" y="1907955"/>
            <a:ext cx="0" cy="45793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CasellaDiTesto 48">
            <a:extLst>
              <a:ext uri="{FF2B5EF4-FFF2-40B4-BE49-F238E27FC236}">
                <a16:creationId xmlns:a16="http://schemas.microsoft.com/office/drawing/2014/main" id="{FDD23308-2B14-4C45-B5D2-8574B56264FB}"/>
              </a:ext>
            </a:extLst>
          </p:cNvPr>
          <p:cNvSpPr txBox="1"/>
          <p:nvPr/>
        </p:nvSpPr>
        <p:spPr>
          <a:xfrm>
            <a:off x="8788891" y="1728371"/>
            <a:ext cx="686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/>
              <a:t>noise</a:t>
            </a:r>
            <a:endParaRPr lang="it-IT" dirty="0"/>
          </a:p>
        </p:txBody>
      </p:sp>
      <p:sp>
        <p:nvSpPr>
          <p:cNvPr id="51" name="Rettangolo 50">
            <a:extLst>
              <a:ext uri="{FF2B5EF4-FFF2-40B4-BE49-F238E27FC236}">
                <a16:creationId xmlns:a16="http://schemas.microsoft.com/office/drawing/2014/main" id="{B2527804-8921-4075-849D-2F45A9449595}"/>
              </a:ext>
            </a:extLst>
          </p:cNvPr>
          <p:cNvSpPr/>
          <p:nvPr/>
        </p:nvSpPr>
        <p:spPr>
          <a:xfrm>
            <a:off x="4764177" y="3747853"/>
            <a:ext cx="1811044" cy="11163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Kalman</a:t>
            </a:r>
          </a:p>
          <a:p>
            <a:pPr algn="ctr"/>
            <a:r>
              <a:rPr lang="it-IT" dirty="0"/>
              <a:t>Estimator</a:t>
            </a:r>
          </a:p>
        </p:txBody>
      </p:sp>
      <p:cxnSp>
        <p:nvCxnSpPr>
          <p:cNvPr id="54" name="Connettore 2 53">
            <a:extLst>
              <a:ext uri="{FF2B5EF4-FFF2-40B4-BE49-F238E27FC236}">
                <a16:creationId xmlns:a16="http://schemas.microsoft.com/office/drawing/2014/main" id="{D244519B-F77C-4247-9668-780716855EF6}"/>
              </a:ext>
            </a:extLst>
          </p:cNvPr>
          <p:cNvCxnSpPr>
            <a:cxnSpLocks/>
          </p:cNvCxnSpPr>
          <p:nvPr/>
        </p:nvCxnSpPr>
        <p:spPr>
          <a:xfrm flipH="1">
            <a:off x="6575221" y="4281328"/>
            <a:ext cx="3953695" cy="2470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ttore diritto 57">
            <a:extLst>
              <a:ext uri="{FF2B5EF4-FFF2-40B4-BE49-F238E27FC236}">
                <a16:creationId xmlns:a16="http://schemas.microsoft.com/office/drawing/2014/main" id="{81094BA8-9300-4807-B5BC-4AD414CA3E0B}"/>
              </a:ext>
            </a:extLst>
          </p:cNvPr>
          <p:cNvCxnSpPr>
            <a:cxnSpLocks/>
          </p:cNvCxnSpPr>
          <p:nvPr/>
        </p:nvCxnSpPr>
        <p:spPr>
          <a:xfrm flipH="1">
            <a:off x="2894117" y="4306037"/>
            <a:ext cx="186118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asellaDiTesto 22">
                <a:extLst>
                  <a:ext uri="{FF2B5EF4-FFF2-40B4-BE49-F238E27FC236}">
                    <a16:creationId xmlns:a16="http://schemas.microsoft.com/office/drawing/2014/main" id="{7D99AB18-084B-4E3C-925A-3F9A48730B94}"/>
                  </a:ext>
                </a:extLst>
              </p:cNvPr>
              <p:cNvSpPr txBox="1"/>
              <p:nvPr/>
            </p:nvSpPr>
            <p:spPr>
              <a:xfrm>
                <a:off x="3032648" y="3893960"/>
                <a:ext cx="1175748" cy="384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acc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,</m:t>
                      </m:r>
                      <m:acc>
                        <m:accPr>
                          <m:chr m:val="̂"/>
                          <m:ctrlPr>
                            <a:rPr lang="el-GR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az-Cyrl-AZ" i="1">
                              <a:latin typeface="Cambria Math" panose="02040503050406030204" pitchFamily="18" charset="0"/>
                            </a:rPr>
                            <m:t>Ѳ</m:t>
                          </m:r>
                        </m:e>
                      </m:acc>
                      <m:r>
                        <a:rPr lang="it-IT" i="1">
                          <a:latin typeface="Cambria Math" panose="02040503050406030204" pitchFamily="18" charset="0"/>
                        </a:rPr>
                        <m:t>,</m:t>
                      </m:r>
                      <m:acc>
                        <m:accPr>
                          <m:chr m:val="̂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az-Cyrl-AZ" i="1">
                              <a:latin typeface="Cambria Math" panose="02040503050406030204" pitchFamily="18" charset="0"/>
                            </a:rPr>
                            <m:t>ф</m:t>
                          </m:r>
                        </m:e>
                      </m:acc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23" name="CasellaDiTesto 22">
                <a:extLst>
                  <a:ext uri="{FF2B5EF4-FFF2-40B4-BE49-F238E27FC236}">
                    <a16:creationId xmlns:a16="http://schemas.microsoft.com/office/drawing/2014/main" id="{7D99AB18-084B-4E3C-925A-3F9A48730B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2648" y="3893960"/>
                <a:ext cx="1175748" cy="384336"/>
              </a:xfrm>
              <a:prstGeom prst="rect">
                <a:avLst/>
              </a:prstGeom>
              <a:blipFill>
                <a:blip r:embed="rId5"/>
                <a:stretch>
                  <a:fillRect t="-1587" r="-13990" b="-1269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CasellaDiTesto 23">
                <a:extLst>
                  <a:ext uri="{FF2B5EF4-FFF2-40B4-BE49-F238E27FC236}">
                    <a16:creationId xmlns:a16="http://schemas.microsoft.com/office/drawing/2014/main" id="{B66F34DB-F7E7-410C-94EC-C44511A8BD86}"/>
                  </a:ext>
                </a:extLst>
              </p:cNvPr>
              <p:cNvSpPr txBox="1"/>
              <p:nvPr/>
            </p:nvSpPr>
            <p:spPr>
              <a:xfrm>
                <a:off x="477110" y="2540170"/>
                <a:ext cx="95994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l-G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</a:rPr>
                            <m:t>ν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z-Cyrl-AZ" i="1">
                              <a:latin typeface="Cambria Math" panose="02040503050406030204" pitchFamily="18" charset="0"/>
                            </a:rPr>
                            <m:t>Ѳ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ф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24" name="CasellaDiTesto 23">
                <a:extLst>
                  <a:ext uri="{FF2B5EF4-FFF2-40B4-BE49-F238E27FC236}">
                    <a16:creationId xmlns:a16="http://schemas.microsoft.com/office/drawing/2014/main" id="{B66F34DB-F7E7-410C-94EC-C44511A8BD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110" y="2540170"/>
                <a:ext cx="959943" cy="276999"/>
              </a:xfrm>
              <a:prstGeom prst="rect">
                <a:avLst/>
              </a:prstGeom>
              <a:blipFill>
                <a:blip r:embed="rId6"/>
                <a:stretch>
                  <a:fillRect l="-3165" t="-4444" r="-633" b="-3555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Connettore 2 24">
            <a:extLst>
              <a:ext uri="{FF2B5EF4-FFF2-40B4-BE49-F238E27FC236}">
                <a16:creationId xmlns:a16="http://schemas.microsoft.com/office/drawing/2014/main" id="{2CFE5560-9CE6-4823-8411-866841FEFFA9}"/>
              </a:ext>
            </a:extLst>
          </p:cNvPr>
          <p:cNvCxnSpPr>
            <a:cxnSpLocks/>
          </p:cNvCxnSpPr>
          <p:nvPr/>
        </p:nvCxnSpPr>
        <p:spPr>
          <a:xfrm flipV="1">
            <a:off x="2114363" y="3482262"/>
            <a:ext cx="0" cy="82377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CasellaDiTesto 27">
                <a:extLst>
                  <a:ext uri="{FF2B5EF4-FFF2-40B4-BE49-F238E27FC236}">
                    <a16:creationId xmlns:a16="http://schemas.microsoft.com/office/drawing/2014/main" id="{16AB0639-ADF5-4812-9DE5-99E28407CB2F}"/>
                  </a:ext>
                </a:extLst>
              </p:cNvPr>
              <p:cNvSpPr txBox="1"/>
              <p:nvPr/>
            </p:nvSpPr>
            <p:spPr>
              <a:xfrm>
                <a:off x="3211957" y="4346104"/>
                <a:ext cx="817129" cy="43108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acc>
                            <m:accPr>
                              <m:chr m:val="̇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az-Cyrl-AZ" i="1">
                                  <a:latin typeface="Cambria Math" panose="02040503050406030204" pitchFamily="18" charset="0"/>
                                </a:rPr>
                                <m:t>Ѳ</m:t>
                              </m:r>
                            </m:e>
                          </m:acc>
                        </m:e>
                      </m:acc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,</m:t>
                      </m:r>
                      <m:acc>
                        <m:accPr>
                          <m:chr m:val="̂"/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acc>
                            <m:accPr>
                              <m:chr m:val="̇"/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az-Cyrl-AZ" i="1">
                                  <a:latin typeface="Cambria Math" panose="02040503050406030204" pitchFamily="18" charset="0"/>
                                </a:rPr>
                                <m:t>ф</m:t>
                              </m:r>
                            </m:e>
                          </m:acc>
                        </m:e>
                      </m:acc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28" name="CasellaDiTesto 27">
                <a:extLst>
                  <a:ext uri="{FF2B5EF4-FFF2-40B4-BE49-F238E27FC236}">
                    <a16:creationId xmlns:a16="http://schemas.microsoft.com/office/drawing/2014/main" id="{16AB0639-ADF5-4812-9DE5-99E28407CB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1957" y="4346104"/>
                <a:ext cx="817129" cy="431080"/>
              </a:xfrm>
              <a:prstGeom prst="rect">
                <a:avLst/>
              </a:prstGeom>
              <a:blipFill>
                <a:blip r:embed="rId7"/>
                <a:stretch>
                  <a:fillRect t="-1408" r="-26866" b="-985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CasellaDiTesto 29">
                <a:extLst>
                  <a:ext uri="{FF2B5EF4-FFF2-40B4-BE49-F238E27FC236}">
                    <a16:creationId xmlns:a16="http://schemas.microsoft.com/office/drawing/2014/main" id="{ED3F79D7-59BE-452D-99AD-B92A26BB0C1C}"/>
                  </a:ext>
                </a:extLst>
              </p:cNvPr>
              <p:cNvSpPr txBox="1"/>
              <p:nvPr/>
            </p:nvSpPr>
            <p:spPr>
              <a:xfrm>
                <a:off x="2114363" y="3902760"/>
                <a:ext cx="326251" cy="3915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30" name="CasellaDiTesto 29">
                <a:extLst>
                  <a:ext uri="{FF2B5EF4-FFF2-40B4-BE49-F238E27FC236}">
                    <a16:creationId xmlns:a16="http://schemas.microsoft.com/office/drawing/2014/main" id="{ED3F79D7-59BE-452D-99AD-B92A26BB0C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4363" y="3902760"/>
                <a:ext cx="326251" cy="391582"/>
              </a:xfrm>
              <a:prstGeom prst="rect">
                <a:avLst/>
              </a:prstGeom>
              <a:blipFill>
                <a:blip r:embed="rId8"/>
                <a:stretch>
                  <a:fillRect r="-18868" b="-1093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4253594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CBAD4E1-E487-48E8-8B91-B60EFA85B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Control - Pitch Reference</a:t>
            </a:r>
          </a:p>
        </p:txBody>
      </p:sp>
      <p:pic>
        <p:nvPicPr>
          <p:cNvPr id="7" name="Registrazione schermo 6">
            <a:hlinkClick r:id="" action="ppaction://media"/>
            <a:extLst>
              <a:ext uri="{FF2B5EF4-FFF2-40B4-BE49-F238E27FC236}">
                <a16:creationId xmlns:a16="http://schemas.microsoft.com/office/drawing/2014/main" id="{B506829F-15B9-49A6-A9E5-7177990A0ED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55162" y="1950681"/>
            <a:ext cx="6476477" cy="3367768"/>
          </a:xfrm>
          <a:prstGeom prst="rect">
            <a:avLst/>
          </a:prstGeom>
        </p:spPr>
      </p:pic>
      <p:pic>
        <p:nvPicPr>
          <p:cNvPr id="11" name="Segnaposto contenuto 10">
            <a:extLst>
              <a:ext uri="{FF2B5EF4-FFF2-40B4-BE49-F238E27FC236}">
                <a16:creationId xmlns:a16="http://schemas.microsoft.com/office/drawing/2014/main" id="{5151EBFF-2AC8-4A85-9F49-D8BD1CF589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82408" y="1950681"/>
            <a:ext cx="5209592" cy="3907194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35C53B2A-5741-41A1-B576-E9E83DBD06B7}"/>
                  </a:ext>
                </a:extLst>
              </p:cNvPr>
              <p:cNvSpPr txBox="1"/>
              <p:nvPr/>
            </p:nvSpPr>
            <p:spPr>
              <a:xfrm>
                <a:off x="629174" y="1853967"/>
                <a:ext cx="172354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dirty="0"/>
                  <a:t>Slope angle: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20°</m:t>
                    </m:r>
                  </m:oMath>
                </a14:m>
                <a:endParaRPr lang="it-IT" dirty="0"/>
              </a:p>
            </p:txBody>
          </p:sp>
        </mc:Choice>
        <mc:Fallback xmlns="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35C53B2A-5741-41A1-B576-E9E83DBD06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174" y="1853967"/>
                <a:ext cx="1723549" cy="369332"/>
              </a:xfrm>
              <a:prstGeom prst="rect">
                <a:avLst/>
              </a:prstGeom>
              <a:blipFill>
                <a:blip r:embed="rId7"/>
                <a:stretch>
                  <a:fillRect l="-2827" t="-8197" b="-2459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asellaDiTesto 5">
            <a:extLst>
              <a:ext uri="{FF2B5EF4-FFF2-40B4-BE49-F238E27FC236}">
                <a16:creationId xmlns:a16="http://schemas.microsoft.com/office/drawing/2014/main" id="{76F27BB6-C1E0-4C3A-8BCD-42E4D8007A4C}"/>
              </a:ext>
            </a:extLst>
          </p:cNvPr>
          <p:cNvSpPr txBox="1"/>
          <p:nvPr/>
        </p:nvSpPr>
        <p:spPr>
          <a:xfrm>
            <a:off x="5964572" y="3152971"/>
            <a:ext cx="7745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100" dirty="0"/>
              <a:t>Speed x10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E649E58F-6406-436A-8660-6C17B2F2ABA3}"/>
              </a:ext>
            </a:extLst>
          </p:cNvPr>
          <p:cNvSpPr txBox="1"/>
          <p:nvPr/>
        </p:nvSpPr>
        <p:spPr>
          <a:xfrm>
            <a:off x="127931" y="5808717"/>
            <a:ext cx="12002550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00" i="1" dirty="0"/>
              <a:t>“To remain in equilibrium, the robot must lean far enough that its center of mass is above its point of contact with the incline”</a:t>
            </a:r>
            <a:r>
              <a:rPr lang="en-US" sz="1300" dirty="0"/>
              <a:t> as stated in Ronald Ping Man Chan, Karl A. </a:t>
            </a:r>
            <a:r>
              <a:rPr lang="en-US" sz="1300" dirty="0" err="1"/>
              <a:t>Stol</a:t>
            </a:r>
            <a:r>
              <a:rPr lang="en-US" sz="1300" dirty="0"/>
              <a:t>, C. Roger </a:t>
            </a:r>
            <a:r>
              <a:rPr lang="en-US" sz="1300" dirty="0" err="1"/>
              <a:t>Halkyard</a:t>
            </a:r>
            <a:r>
              <a:rPr lang="en-US" sz="1300" dirty="0"/>
              <a:t>, Review of modelling and control of two-wheeled robots, Annual Reviews in Control, Volume 37, Issue 1, 2013, Pages 89-103, ISSN 1367-5788</a:t>
            </a:r>
            <a:endParaRPr lang="it-IT" sz="1300" dirty="0"/>
          </a:p>
        </p:txBody>
      </p:sp>
    </p:spTree>
    <p:extLst>
      <p:ext uri="{BB962C8B-B14F-4D97-AF65-F5344CB8AC3E}">
        <p14:creationId xmlns:p14="http://schemas.microsoft.com/office/powerpoint/2010/main" val="2933699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628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C95BD5B-3799-4807-ABA8-A338C7ABB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New System </a:t>
            </a:r>
            <a:r>
              <a:rPr lang="it-IT" dirty="0" err="1"/>
              <a:t>Without</a:t>
            </a:r>
            <a:r>
              <a:rPr lang="it-IT" dirty="0"/>
              <a:t> Pitch Reference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BB9A4A0E-940E-49A1-8D52-EAACC7CA0C6B}"/>
              </a:ext>
            </a:extLst>
          </p:cNvPr>
          <p:cNvSpPr/>
          <p:nvPr/>
        </p:nvSpPr>
        <p:spPr>
          <a:xfrm>
            <a:off x="1580223" y="2365894"/>
            <a:ext cx="1811044" cy="11163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Controller</a:t>
            </a: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8F5F6612-D24F-4846-B60A-74314FE2F2AA}"/>
              </a:ext>
            </a:extLst>
          </p:cNvPr>
          <p:cNvSpPr/>
          <p:nvPr/>
        </p:nvSpPr>
        <p:spPr>
          <a:xfrm>
            <a:off x="7883369" y="2365894"/>
            <a:ext cx="1811044" cy="11163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IMU </a:t>
            </a:r>
          </a:p>
          <a:p>
            <a:pPr algn="ctr"/>
            <a:r>
              <a:rPr lang="it-IT" dirty="0"/>
              <a:t>+</a:t>
            </a:r>
          </a:p>
          <a:p>
            <a:pPr algn="ctr"/>
            <a:r>
              <a:rPr lang="it-IT" dirty="0"/>
              <a:t>Distance Sensor</a:t>
            </a: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687241A9-A18A-4323-8A0B-F0D2A23C1466}"/>
              </a:ext>
            </a:extLst>
          </p:cNvPr>
          <p:cNvSpPr/>
          <p:nvPr/>
        </p:nvSpPr>
        <p:spPr>
          <a:xfrm>
            <a:off x="4731796" y="2365894"/>
            <a:ext cx="1811044" cy="11163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Model</a:t>
            </a:r>
          </a:p>
        </p:txBody>
      </p:sp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7A75DF71-D099-48D8-A981-68BE4042F89B}"/>
              </a:ext>
            </a:extLst>
          </p:cNvPr>
          <p:cNvCxnSpPr>
            <a:cxnSpLocks/>
          </p:cNvCxnSpPr>
          <p:nvPr/>
        </p:nvCxnSpPr>
        <p:spPr>
          <a:xfrm>
            <a:off x="3391267" y="2924078"/>
            <a:ext cx="134052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DC81C129-CF89-4827-8C00-253290853382}"/>
              </a:ext>
            </a:extLst>
          </p:cNvPr>
          <p:cNvCxnSpPr>
            <a:cxnSpLocks/>
          </p:cNvCxnSpPr>
          <p:nvPr/>
        </p:nvCxnSpPr>
        <p:spPr>
          <a:xfrm>
            <a:off x="6547281" y="2924078"/>
            <a:ext cx="134052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ttore diritto 16">
            <a:extLst>
              <a:ext uri="{FF2B5EF4-FFF2-40B4-BE49-F238E27FC236}">
                <a16:creationId xmlns:a16="http://schemas.microsoft.com/office/drawing/2014/main" id="{53185FE0-239B-42C5-A04C-68E95969AC1E}"/>
              </a:ext>
            </a:extLst>
          </p:cNvPr>
          <p:cNvCxnSpPr/>
          <p:nvPr/>
        </p:nvCxnSpPr>
        <p:spPr>
          <a:xfrm>
            <a:off x="9694413" y="2924078"/>
            <a:ext cx="84338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ttore diritto 17">
            <a:extLst>
              <a:ext uri="{FF2B5EF4-FFF2-40B4-BE49-F238E27FC236}">
                <a16:creationId xmlns:a16="http://schemas.microsoft.com/office/drawing/2014/main" id="{BE6103D9-1B73-474E-948C-01F24873022F}"/>
              </a:ext>
            </a:extLst>
          </p:cNvPr>
          <p:cNvCxnSpPr>
            <a:cxnSpLocks/>
          </p:cNvCxnSpPr>
          <p:nvPr/>
        </p:nvCxnSpPr>
        <p:spPr>
          <a:xfrm flipV="1">
            <a:off x="10520038" y="2915200"/>
            <a:ext cx="8878" cy="139083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ttore 2 26">
            <a:extLst>
              <a:ext uri="{FF2B5EF4-FFF2-40B4-BE49-F238E27FC236}">
                <a16:creationId xmlns:a16="http://schemas.microsoft.com/office/drawing/2014/main" id="{A1B0C8D9-70F0-4475-BE53-356BB793EDD6}"/>
              </a:ext>
            </a:extLst>
          </p:cNvPr>
          <p:cNvCxnSpPr>
            <a:cxnSpLocks/>
          </p:cNvCxnSpPr>
          <p:nvPr/>
        </p:nvCxnSpPr>
        <p:spPr>
          <a:xfrm flipV="1">
            <a:off x="2894117" y="3496680"/>
            <a:ext cx="0" cy="82377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CasellaDiTesto 37">
                <a:extLst>
                  <a:ext uri="{FF2B5EF4-FFF2-40B4-BE49-F238E27FC236}">
                    <a16:creationId xmlns:a16="http://schemas.microsoft.com/office/drawing/2014/main" id="{FC342626-BFEA-447E-9CF8-A025BE606623}"/>
                  </a:ext>
                </a:extLst>
              </p:cNvPr>
              <p:cNvSpPr txBox="1"/>
              <p:nvPr/>
            </p:nvSpPr>
            <p:spPr>
              <a:xfrm>
                <a:off x="3995680" y="2546717"/>
                <a:ext cx="14266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l-GR" dirty="0" smtClean="0"/>
                        <m:t>τ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38" name="CasellaDiTesto 37">
                <a:extLst>
                  <a:ext uri="{FF2B5EF4-FFF2-40B4-BE49-F238E27FC236}">
                    <a16:creationId xmlns:a16="http://schemas.microsoft.com/office/drawing/2014/main" id="{FC342626-BFEA-447E-9CF8-A025BE6066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5680" y="2546717"/>
                <a:ext cx="142668" cy="276999"/>
              </a:xfrm>
              <a:prstGeom prst="rect">
                <a:avLst/>
              </a:prstGeom>
              <a:blipFill>
                <a:blip r:embed="rId2"/>
                <a:stretch>
                  <a:fillRect l="-25000" r="-20833" b="-222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Connettore 2 38">
            <a:extLst>
              <a:ext uri="{FF2B5EF4-FFF2-40B4-BE49-F238E27FC236}">
                <a16:creationId xmlns:a16="http://schemas.microsoft.com/office/drawing/2014/main" id="{6E5C68EA-534F-4FBA-B5CA-F5136F0E8F53}"/>
              </a:ext>
            </a:extLst>
          </p:cNvPr>
          <p:cNvCxnSpPr>
            <a:cxnSpLocks/>
          </p:cNvCxnSpPr>
          <p:nvPr/>
        </p:nvCxnSpPr>
        <p:spPr>
          <a:xfrm>
            <a:off x="479394" y="2911131"/>
            <a:ext cx="110082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CasellaDiTesto 43">
                <a:extLst>
                  <a:ext uri="{FF2B5EF4-FFF2-40B4-BE49-F238E27FC236}">
                    <a16:creationId xmlns:a16="http://schemas.microsoft.com/office/drawing/2014/main" id="{1374F4F3-E61D-4173-9518-2BBAAE55CC5F}"/>
                  </a:ext>
                </a:extLst>
              </p:cNvPr>
              <p:cNvSpPr txBox="1"/>
              <p:nvPr/>
            </p:nvSpPr>
            <p:spPr>
              <a:xfrm>
                <a:off x="6918950" y="2540171"/>
                <a:ext cx="3820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l-GR" i="1" smtClean="0">
                          <a:latin typeface="Cambria Math" panose="02040503050406030204" pitchFamily="18" charset="0"/>
                        </a:rPr>
                        <m:t>ν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44" name="CasellaDiTesto 43">
                <a:extLst>
                  <a:ext uri="{FF2B5EF4-FFF2-40B4-BE49-F238E27FC236}">
                    <a16:creationId xmlns:a16="http://schemas.microsoft.com/office/drawing/2014/main" id="{1374F4F3-E61D-4173-9518-2BBAAE55CC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8950" y="2540171"/>
                <a:ext cx="382092" cy="276999"/>
              </a:xfrm>
              <a:prstGeom prst="rect">
                <a:avLst/>
              </a:prstGeom>
              <a:blipFill>
                <a:blip r:embed="rId3"/>
                <a:stretch>
                  <a:fillRect l="-14286" r="-7937" b="-2666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CasellaDiTesto 45">
                <a:extLst>
                  <a:ext uri="{FF2B5EF4-FFF2-40B4-BE49-F238E27FC236}">
                    <a16:creationId xmlns:a16="http://schemas.microsoft.com/office/drawing/2014/main" id="{A48BA83B-FC35-4504-B63F-A9CA1DB16DD2}"/>
                  </a:ext>
                </a:extLst>
              </p:cNvPr>
              <p:cNvSpPr txBox="1"/>
              <p:nvPr/>
            </p:nvSpPr>
            <p:spPr>
              <a:xfrm>
                <a:off x="7676051" y="3940201"/>
                <a:ext cx="1266895" cy="28469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l-GR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̃"/>
                                  <m:ctrlPr>
                                    <a:rPr lang="el-GR" i="1" dirty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nor/>
                                    </m:rPr>
                                    <a:rPr lang="el-GR" dirty="0" smtClean="0"/>
                                    <m:t>ω</m:t>
                                  </m:r>
                                </m:e>
                              </m:acc>
                            </m:e>
                          </m:d>
                        </m:e>
                        <m:sub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r>
                        <a:rPr lang="it-IT" b="0" i="1" dirty="0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it-IT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l-GR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̃"/>
                                  <m:ctrlPr>
                                    <a:rPr lang="el-GR" i="1" dirty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nor/>
                                    </m:rPr>
                                    <a:rPr lang="it-IT" b="0" i="0" dirty="0" smtClean="0"/>
                                    <m:t>a</m:t>
                                  </m:r>
                                </m:e>
                              </m:acc>
                            </m:e>
                          </m:d>
                        </m:e>
                        <m:sub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r>
                        <a:rPr lang="it-IT" i="1" dirty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it-IT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l-GR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̃"/>
                                  <m:ctrlPr>
                                    <a:rPr lang="el-GR" i="1" dirty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nor/>
                                    </m:rPr>
                                    <a:rPr lang="it-IT" b="0" i="0" dirty="0" smtClean="0"/>
                                    <m:t>m</m:t>
                                  </m:r>
                                </m:e>
                              </m:acc>
                            </m:e>
                          </m:d>
                        </m:e>
                        <m:sub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r>
                        <a:rPr lang="it-IT" i="1" dirty="0">
                          <a:latin typeface="Cambria Math" panose="02040503050406030204" pitchFamily="18" charset="0"/>
                        </a:rPr>
                        <m:t>,</m:t>
                      </m:r>
                      <m:acc>
                        <m:accPr>
                          <m:chr m:val="̃"/>
                          <m:ctrlPr>
                            <a:rPr lang="el-GR" i="1" dirty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nor/>
                            </m:rPr>
                            <a:rPr lang="it-IT" dirty="0"/>
                            <m:t>d</m:t>
                          </m:r>
                        </m:e>
                      </m:acc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46" name="CasellaDiTesto 45">
                <a:extLst>
                  <a:ext uri="{FF2B5EF4-FFF2-40B4-BE49-F238E27FC236}">
                    <a16:creationId xmlns:a16="http://schemas.microsoft.com/office/drawing/2014/main" id="{A48BA83B-FC35-4504-B63F-A9CA1DB16D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6051" y="3940201"/>
                <a:ext cx="1266895" cy="284693"/>
              </a:xfrm>
              <a:prstGeom prst="rect">
                <a:avLst/>
              </a:prstGeom>
              <a:blipFill>
                <a:blip r:embed="rId4"/>
                <a:stretch>
                  <a:fillRect t="-19149" r="-57212" b="-1702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Connettore 2 46">
            <a:extLst>
              <a:ext uri="{FF2B5EF4-FFF2-40B4-BE49-F238E27FC236}">
                <a16:creationId xmlns:a16="http://schemas.microsoft.com/office/drawing/2014/main" id="{CEB4164F-5CF1-4E25-870F-9B899EDB399E}"/>
              </a:ext>
            </a:extLst>
          </p:cNvPr>
          <p:cNvCxnSpPr>
            <a:cxnSpLocks/>
          </p:cNvCxnSpPr>
          <p:nvPr/>
        </p:nvCxnSpPr>
        <p:spPr>
          <a:xfrm>
            <a:off x="8788891" y="1907955"/>
            <a:ext cx="0" cy="45793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CasellaDiTesto 48">
            <a:extLst>
              <a:ext uri="{FF2B5EF4-FFF2-40B4-BE49-F238E27FC236}">
                <a16:creationId xmlns:a16="http://schemas.microsoft.com/office/drawing/2014/main" id="{FDD23308-2B14-4C45-B5D2-8574B56264FB}"/>
              </a:ext>
            </a:extLst>
          </p:cNvPr>
          <p:cNvSpPr txBox="1"/>
          <p:nvPr/>
        </p:nvSpPr>
        <p:spPr>
          <a:xfrm>
            <a:off x="8788891" y="1728371"/>
            <a:ext cx="686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/>
              <a:t>noise</a:t>
            </a:r>
            <a:endParaRPr lang="it-IT" dirty="0"/>
          </a:p>
        </p:txBody>
      </p:sp>
      <p:sp>
        <p:nvSpPr>
          <p:cNvPr id="51" name="Rettangolo 50">
            <a:extLst>
              <a:ext uri="{FF2B5EF4-FFF2-40B4-BE49-F238E27FC236}">
                <a16:creationId xmlns:a16="http://schemas.microsoft.com/office/drawing/2014/main" id="{B2527804-8921-4075-849D-2F45A9449595}"/>
              </a:ext>
            </a:extLst>
          </p:cNvPr>
          <p:cNvSpPr/>
          <p:nvPr/>
        </p:nvSpPr>
        <p:spPr>
          <a:xfrm>
            <a:off x="4764177" y="3747853"/>
            <a:ext cx="1811044" cy="11163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Estimator</a:t>
            </a:r>
          </a:p>
        </p:txBody>
      </p:sp>
      <p:cxnSp>
        <p:nvCxnSpPr>
          <p:cNvPr id="54" name="Connettore 2 53">
            <a:extLst>
              <a:ext uri="{FF2B5EF4-FFF2-40B4-BE49-F238E27FC236}">
                <a16:creationId xmlns:a16="http://schemas.microsoft.com/office/drawing/2014/main" id="{D244519B-F77C-4247-9668-780716855EF6}"/>
              </a:ext>
            </a:extLst>
          </p:cNvPr>
          <p:cNvCxnSpPr>
            <a:cxnSpLocks/>
          </p:cNvCxnSpPr>
          <p:nvPr/>
        </p:nvCxnSpPr>
        <p:spPr>
          <a:xfrm flipH="1">
            <a:off x="6575221" y="4281328"/>
            <a:ext cx="3953695" cy="2470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ttore diritto 57">
            <a:extLst>
              <a:ext uri="{FF2B5EF4-FFF2-40B4-BE49-F238E27FC236}">
                <a16:creationId xmlns:a16="http://schemas.microsoft.com/office/drawing/2014/main" id="{81094BA8-9300-4807-B5BC-4AD414CA3E0B}"/>
              </a:ext>
            </a:extLst>
          </p:cNvPr>
          <p:cNvCxnSpPr>
            <a:cxnSpLocks/>
          </p:cNvCxnSpPr>
          <p:nvPr/>
        </p:nvCxnSpPr>
        <p:spPr>
          <a:xfrm flipH="1">
            <a:off x="2894117" y="4306037"/>
            <a:ext cx="186118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asellaDiTesto 22">
                <a:extLst>
                  <a:ext uri="{FF2B5EF4-FFF2-40B4-BE49-F238E27FC236}">
                    <a16:creationId xmlns:a16="http://schemas.microsoft.com/office/drawing/2014/main" id="{7D99AB18-084B-4E3C-925A-3F9A48730B94}"/>
                  </a:ext>
                </a:extLst>
              </p:cNvPr>
              <p:cNvSpPr txBox="1"/>
              <p:nvPr/>
            </p:nvSpPr>
            <p:spPr>
              <a:xfrm>
                <a:off x="3032648" y="3893960"/>
                <a:ext cx="1175748" cy="384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acc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,</m:t>
                      </m:r>
                      <m:acc>
                        <m:accPr>
                          <m:chr m:val="̂"/>
                          <m:ctrlPr>
                            <a:rPr lang="el-GR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az-Cyrl-AZ" i="1">
                              <a:latin typeface="Cambria Math" panose="02040503050406030204" pitchFamily="18" charset="0"/>
                            </a:rPr>
                            <m:t>Ѳ</m:t>
                          </m:r>
                        </m:e>
                      </m:acc>
                      <m:r>
                        <a:rPr lang="it-IT" i="1">
                          <a:latin typeface="Cambria Math" panose="02040503050406030204" pitchFamily="18" charset="0"/>
                        </a:rPr>
                        <m:t>,</m:t>
                      </m:r>
                      <m:acc>
                        <m:accPr>
                          <m:chr m:val="̂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az-Cyrl-AZ" i="1">
                              <a:latin typeface="Cambria Math" panose="02040503050406030204" pitchFamily="18" charset="0"/>
                            </a:rPr>
                            <m:t>ф</m:t>
                          </m:r>
                        </m:e>
                      </m:acc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23" name="CasellaDiTesto 22">
                <a:extLst>
                  <a:ext uri="{FF2B5EF4-FFF2-40B4-BE49-F238E27FC236}">
                    <a16:creationId xmlns:a16="http://schemas.microsoft.com/office/drawing/2014/main" id="{7D99AB18-084B-4E3C-925A-3F9A48730B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2648" y="3893960"/>
                <a:ext cx="1175748" cy="384336"/>
              </a:xfrm>
              <a:prstGeom prst="rect">
                <a:avLst/>
              </a:prstGeom>
              <a:blipFill>
                <a:blip r:embed="rId5"/>
                <a:stretch>
                  <a:fillRect t="-1587" r="-13990" b="-1269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CasellaDiTesto 23">
                <a:extLst>
                  <a:ext uri="{FF2B5EF4-FFF2-40B4-BE49-F238E27FC236}">
                    <a16:creationId xmlns:a16="http://schemas.microsoft.com/office/drawing/2014/main" id="{B66F34DB-F7E7-410C-94EC-C44511A8BD86}"/>
                  </a:ext>
                </a:extLst>
              </p:cNvPr>
              <p:cNvSpPr txBox="1"/>
              <p:nvPr/>
            </p:nvSpPr>
            <p:spPr>
              <a:xfrm>
                <a:off x="477110" y="2540170"/>
                <a:ext cx="95994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l-G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</a:rPr>
                            <m:t>ν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z-Cyrl-AZ" i="1">
                              <a:latin typeface="Cambria Math" panose="02040503050406030204" pitchFamily="18" charset="0"/>
                            </a:rPr>
                            <m:t>Ѳ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ф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24" name="CasellaDiTesto 23">
                <a:extLst>
                  <a:ext uri="{FF2B5EF4-FFF2-40B4-BE49-F238E27FC236}">
                    <a16:creationId xmlns:a16="http://schemas.microsoft.com/office/drawing/2014/main" id="{B66F34DB-F7E7-410C-94EC-C44511A8BD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110" y="2540170"/>
                <a:ext cx="959943" cy="276999"/>
              </a:xfrm>
              <a:prstGeom prst="rect">
                <a:avLst/>
              </a:prstGeom>
              <a:blipFill>
                <a:blip r:embed="rId6"/>
                <a:stretch>
                  <a:fillRect l="-3165" t="-4444" r="-633" b="-3555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Connettore 2 24">
            <a:extLst>
              <a:ext uri="{FF2B5EF4-FFF2-40B4-BE49-F238E27FC236}">
                <a16:creationId xmlns:a16="http://schemas.microsoft.com/office/drawing/2014/main" id="{2CFE5560-9CE6-4823-8411-866841FEFFA9}"/>
              </a:ext>
            </a:extLst>
          </p:cNvPr>
          <p:cNvCxnSpPr>
            <a:cxnSpLocks/>
          </p:cNvCxnSpPr>
          <p:nvPr/>
        </p:nvCxnSpPr>
        <p:spPr>
          <a:xfrm flipV="1">
            <a:off x="2114363" y="3482262"/>
            <a:ext cx="0" cy="82377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CasellaDiTesto 27">
                <a:extLst>
                  <a:ext uri="{FF2B5EF4-FFF2-40B4-BE49-F238E27FC236}">
                    <a16:creationId xmlns:a16="http://schemas.microsoft.com/office/drawing/2014/main" id="{16AB0639-ADF5-4812-9DE5-99E28407CB2F}"/>
                  </a:ext>
                </a:extLst>
              </p:cNvPr>
              <p:cNvSpPr txBox="1"/>
              <p:nvPr/>
            </p:nvSpPr>
            <p:spPr>
              <a:xfrm>
                <a:off x="3211957" y="4346104"/>
                <a:ext cx="817129" cy="43108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acc>
                            <m:accPr>
                              <m:chr m:val="̇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az-Cyrl-AZ" i="1">
                                  <a:latin typeface="Cambria Math" panose="02040503050406030204" pitchFamily="18" charset="0"/>
                                </a:rPr>
                                <m:t>Ѳ</m:t>
                              </m:r>
                            </m:e>
                          </m:acc>
                        </m:e>
                      </m:acc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,</m:t>
                      </m:r>
                      <m:acc>
                        <m:accPr>
                          <m:chr m:val="̂"/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acc>
                            <m:accPr>
                              <m:chr m:val="̇"/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az-Cyrl-AZ" i="1">
                                  <a:latin typeface="Cambria Math" panose="02040503050406030204" pitchFamily="18" charset="0"/>
                                </a:rPr>
                                <m:t>ф</m:t>
                              </m:r>
                            </m:e>
                          </m:acc>
                        </m:e>
                      </m:acc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28" name="CasellaDiTesto 27">
                <a:extLst>
                  <a:ext uri="{FF2B5EF4-FFF2-40B4-BE49-F238E27FC236}">
                    <a16:creationId xmlns:a16="http://schemas.microsoft.com/office/drawing/2014/main" id="{16AB0639-ADF5-4812-9DE5-99E28407CB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1957" y="4346104"/>
                <a:ext cx="817129" cy="431080"/>
              </a:xfrm>
              <a:prstGeom prst="rect">
                <a:avLst/>
              </a:prstGeom>
              <a:blipFill>
                <a:blip r:embed="rId7"/>
                <a:stretch>
                  <a:fillRect t="-1408" r="-26866" b="-985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8D2E9A79-F7A1-41EB-B488-6AEDC2D8B3C4}"/>
              </a:ext>
            </a:extLst>
          </p:cNvPr>
          <p:cNvSpPr txBox="1"/>
          <p:nvPr/>
        </p:nvSpPr>
        <p:spPr>
          <a:xfrm>
            <a:off x="1029808" y="2355503"/>
            <a:ext cx="4235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600" dirty="0">
                <a:solidFill>
                  <a:srgbClr val="FF0000"/>
                </a:solidFill>
              </a:rPr>
              <a:t>X</a:t>
            </a:r>
            <a:endParaRPr lang="it-IT" sz="28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CasellaDiTesto 32">
                <a:extLst>
                  <a:ext uri="{FF2B5EF4-FFF2-40B4-BE49-F238E27FC236}">
                    <a16:creationId xmlns:a16="http://schemas.microsoft.com/office/drawing/2014/main" id="{811AA43A-1925-468E-A55F-4784DF728E99}"/>
                  </a:ext>
                </a:extLst>
              </p:cNvPr>
              <p:cNvSpPr txBox="1"/>
              <p:nvPr/>
            </p:nvSpPr>
            <p:spPr>
              <a:xfrm>
                <a:off x="2114363" y="3902760"/>
                <a:ext cx="326251" cy="3915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33" name="CasellaDiTesto 32">
                <a:extLst>
                  <a:ext uri="{FF2B5EF4-FFF2-40B4-BE49-F238E27FC236}">
                    <a16:creationId xmlns:a16="http://schemas.microsoft.com/office/drawing/2014/main" id="{811AA43A-1925-468E-A55F-4784DF728E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4363" y="3902760"/>
                <a:ext cx="326251" cy="391582"/>
              </a:xfrm>
              <a:prstGeom prst="rect">
                <a:avLst/>
              </a:prstGeom>
              <a:blipFill>
                <a:blip r:embed="rId9"/>
                <a:stretch>
                  <a:fillRect r="-18868" b="-1093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287264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B4289FE-8494-4CCF-9753-9860F4224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Could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work?</a:t>
            </a:r>
          </a:p>
        </p:txBody>
      </p: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4F7D9B98-CBBB-44C6-B47F-712ACB7B35FF}"/>
              </a:ext>
            </a:extLst>
          </p:cNvPr>
          <p:cNvCxnSpPr/>
          <p:nvPr/>
        </p:nvCxnSpPr>
        <p:spPr>
          <a:xfrm>
            <a:off x="549040" y="5114138"/>
            <a:ext cx="668655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e 5">
            <a:extLst>
              <a:ext uri="{FF2B5EF4-FFF2-40B4-BE49-F238E27FC236}">
                <a16:creationId xmlns:a16="http://schemas.microsoft.com/office/drawing/2014/main" id="{926D330A-5780-4763-8E18-727BCD59E408}"/>
              </a:ext>
            </a:extLst>
          </p:cNvPr>
          <p:cNvSpPr/>
          <p:nvPr/>
        </p:nvSpPr>
        <p:spPr>
          <a:xfrm>
            <a:off x="1944533" y="4287288"/>
            <a:ext cx="809624" cy="771524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C0C8AE77-0C15-43CE-B760-8198C6A40C94}"/>
              </a:ext>
            </a:extLst>
          </p:cNvPr>
          <p:cNvCxnSpPr>
            <a:cxnSpLocks/>
          </p:cNvCxnSpPr>
          <p:nvPr/>
        </p:nvCxnSpPr>
        <p:spPr>
          <a:xfrm flipH="1" flipV="1">
            <a:off x="1692595" y="2633026"/>
            <a:ext cx="657226" cy="2041739"/>
          </a:xfrm>
          <a:prstGeom prst="line">
            <a:avLst/>
          </a:prstGeom>
          <a:ln w="571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8331E4B0-CB88-4418-B006-C1554F5B7C0A}"/>
              </a:ext>
            </a:extLst>
          </p:cNvPr>
          <p:cNvCxnSpPr>
            <a:cxnSpLocks/>
          </p:cNvCxnSpPr>
          <p:nvPr/>
        </p:nvCxnSpPr>
        <p:spPr>
          <a:xfrm>
            <a:off x="2349820" y="2437613"/>
            <a:ext cx="0" cy="2676525"/>
          </a:xfrm>
          <a:prstGeom prst="line">
            <a:avLst/>
          </a:prstGeom>
          <a:ln w="1905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Arco 12">
            <a:extLst>
              <a:ext uri="{FF2B5EF4-FFF2-40B4-BE49-F238E27FC236}">
                <a16:creationId xmlns:a16="http://schemas.microsoft.com/office/drawing/2014/main" id="{FB8DD7F4-15B5-4644-87D3-6EF780E6DA77}"/>
              </a:ext>
            </a:extLst>
          </p:cNvPr>
          <p:cNvSpPr/>
          <p:nvPr/>
        </p:nvSpPr>
        <p:spPr>
          <a:xfrm rot="14714498">
            <a:off x="2065189" y="3565097"/>
            <a:ext cx="363963" cy="355107"/>
          </a:xfrm>
          <a:prstGeom prst="arc">
            <a:avLst>
              <a:gd name="adj1" fmla="val 20795105"/>
              <a:gd name="adj2" fmla="val 3793808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Triangolo isoscele 13">
            <a:extLst>
              <a:ext uri="{FF2B5EF4-FFF2-40B4-BE49-F238E27FC236}">
                <a16:creationId xmlns:a16="http://schemas.microsoft.com/office/drawing/2014/main" id="{9B57E8F3-C3CB-45EA-9B33-5992D63533EE}"/>
              </a:ext>
            </a:extLst>
          </p:cNvPr>
          <p:cNvSpPr/>
          <p:nvPr/>
        </p:nvSpPr>
        <p:spPr>
          <a:xfrm rot="14254111">
            <a:off x="2077770" y="3576261"/>
            <a:ext cx="45719" cy="79493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id="{13A1DB91-8FE1-4FBA-8694-187E4EFD2543}"/>
                  </a:ext>
                </a:extLst>
              </p:cNvPr>
              <p:cNvSpPr txBox="1"/>
              <p:nvPr/>
            </p:nvSpPr>
            <p:spPr>
              <a:xfrm rot="130613">
                <a:off x="2028171" y="3215932"/>
                <a:ext cx="31474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az-Cyrl-AZ" i="1" smtClean="0">
                          <a:latin typeface="Cambria Math" panose="02040503050406030204" pitchFamily="18" charset="0"/>
                        </a:rPr>
                        <m:t>ф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id="{13A1DB91-8FE1-4FBA-8694-187E4EFD25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30613">
                <a:off x="2028171" y="3215932"/>
                <a:ext cx="314748" cy="369332"/>
              </a:xfrm>
              <a:prstGeom prst="rect">
                <a:avLst/>
              </a:prstGeom>
              <a:blipFill>
                <a:blip r:embed="rId2"/>
                <a:stretch>
                  <a:fillRect l="-5455" r="-12727" b="-1093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Connettore 2 28">
            <a:extLst>
              <a:ext uri="{FF2B5EF4-FFF2-40B4-BE49-F238E27FC236}">
                <a16:creationId xmlns:a16="http://schemas.microsoft.com/office/drawing/2014/main" id="{0FF429F7-D2C7-4D6B-B01B-EA8EB9AF306F}"/>
              </a:ext>
            </a:extLst>
          </p:cNvPr>
          <p:cNvCxnSpPr>
            <a:cxnSpLocks/>
          </p:cNvCxnSpPr>
          <p:nvPr/>
        </p:nvCxnSpPr>
        <p:spPr>
          <a:xfrm>
            <a:off x="1944533" y="3361538"/>
            <a:ext cx="0" cy="76200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0A9B3FE0-AC67-473B-9D5B-504F5B875919}"/>
              </a:ext>
            </a:extLst>
          </p:cNvPr>
          <p:cNvSpPr txBox="1"/>
          <p:nvPr/>
        </p:nvSpPr>
        <p:spPr>
          <a:xfrm>
            <a:off x="1605721" y="3469229"/>
            <a:ext cx="293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rgbClr val="FF0000"/>
                </a:solidFill>
              </a:rPr>
              <a:t>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CasellaDiTesto 33">
                <a:extLst>
                  <a:ext uri="{FF2B5EF4-FFF2-40B4-BE49-F238E27FC236}">
                    <a16:creationId xmlns:a16="http://schemas.microsoft.com/office/drawing/2014/main" id="{4AA27B39-B400-44FA-BB58-563F7E8082C3}"/>
                  </a:ext>
                </a:extLst>
              </p:cNvPr>
              <p:cNvSpPr txBox="1"/>
              <p:nvPr/>
            </p:nvSpPr>
            <p:spPr>
              <a:xfrm>
                <a:off x="1867277" y="1880580"/>
                <a:ext cx="964135" cy="3855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az-Cyrl-AZ" i="1">
                              <a:latin typeface="Cambria Math" panose="02040503050406030204" pitchFamily="18" charset="0"/>
                            </a:rPr>
                            <m:t>ф</m:t>
                          </m:r>
                        </m:e>
                      </m:acc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34" name="CasellaDiTesto 33">
                <a:extLst>
                  <a:ext uri="{FF2B5EF4-FFF2-40B4-BE49-F238E27FC236}">
                    <a16:creationId xmlns:a16="http://schemas.microsoft.com/office/drawing/2014/main" id="{4AA27B39-B400-44FA-BB58-563F7E8082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7277" y="1880580"/>
                <a:ext cx="964135" cy="385555"/>
              </a:xfrm>
              <a:prstGeom prst="rect">
                <a:avLst/>
              </a:prstGeom>
              <a:blipFill>
                <a:blip r:embed="rId3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Ovale 34">
            <a:extLst>
              <a:ext uri="{FF2B5EF4-FFF2-40B4-BE49-F238E27FC236}">
                <a16:creationId xmlns:a16="http://schemas.microsoft.com/office/drawing/2014/main" id="{C1B8D1B7-0BF4-4935-B88A-B80C99B5171A}"/>
              </a:ext>
            </a:extLst>
          </p:cNvPr>
          <p:cNvSpPr/>
          <p:nvPr/>
        </p:nvSpPr>
        <p:spPr>
          <a:xfrm>
            <a:off x="5082388" y="4289592"/>
            <a:ext cx="809624" cy="771524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36" name="Connettore diritto 35">
            <a:extLst>
              <a:ext uri="{FF2B5EF4-FFF2-40B4-BE49-F238E27FC236}">
                <a16:creationId xmlns:a16="http://schemas.microsoft.com/office/drawing/2014/main" id="{28C71793-E036-4938-99DA-8C9001E32BF0}"/>
              </a:ext>
            </a:extLst>
          </p:cNvPr>
          <p:cNvCxnSpPr>
            <a:cxnSpLocks/>
          </p:cNvCxnSpPr>
          <p:nvPr/>
        </p:nvCxnSpPr>
        <p:spPr>
          <a:xfrm flipH="1" flipV="1">
            <a:off x="5486724" y="2613036"/>
            <a:ext cx="952" cy="2051334"/>
          </a:xfrm>
          <a:prstGeom prst="line">
            <a:avLst/>
          </a:prstGeom>
          <a:ln w="571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ttore diritto 36">
            <a:extLst>
              <a:ext uri="{FF2B5EF4-FFF2-40B4-BE49-F238E27FC236}">
                <a16:creationId xmlns:a16="http://schemas.microsoft.com/office/drawing/2014/main" id="{99D98E78-9882-4DE7-B263-37F6B968DD77}"/>
              </a:ext>
            </a:extLst>
          </p:cNvPr>
          <p:cNvCxnSpPr>
            <a:cxnSpLocks/>
          </p:cNvCxnSpPr>
          <p:nvPr/>
        </p:nvCxnSpPr>
        <p:spPr>
          <a:xfrm>
            <a:off x="5487675" y="2525719"/>
            <a:ext cx="0" cy="2578023"/>
          </a:xfrm>
          <a:prstGeom prst="line">
            <a:avLst/>
          </a:prstGeom>
          <a:ln w="1905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CasellaDiTesto 39">
                <a:extLst>
                  <a:ext uri="{FF2B5EF4-FFF2-40B4-BE49-F238E27FC236}">
                    <a16:creationId xmlns:a16="http://schemas.microsoft.com/office/drawing/2014/main" id="{C87B7C26-06F6-4900-B3CA-8776EA97E2C5}"/>
                  </a:ext>
                </a:extLst>
              </p:cNvPr>
              <p:cNvSpPr txBox="1"/>
              <p:nvPr/>
            </p:nvSpPr>
            <p:spPr>
              <a:xfrm>
                <a:off x="5525983" y="3402836"/>
                <a:ext cx="9521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az-Cyrl-AZ" i="1" smtClean="0">
                          <a:latin typeface="Cambria Math" panose="02040503050406030204" pitchFamily="18" charset="0"/>
                        </a:rPr>
                        <m:t>ф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40" name="CasellaDiTesto 39">
                <a:extLst>
                  <a:ext uri="{FF2B5EF4-FFF2-40B4-BE49-F238E27FC236}">
                    <a16:creationId xmlns:a16="http://schemas.microsoft.com/office/drawing/2014/main" id="{C87B7C26-06F6-4900-B3CA-8776EA97E2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5983" y="3402836"/>
                <a:ext cx="952117" cy="369332"/>
              </a:xfrm>
              <a:prstGeom prst="rect">
                <a:avLst/>
              </a:prstGeom>
              <a:blipFill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Connettore 2 40">
            <a:extLst>
              <a:ext uri="{FF2B5EF4-FFF2-40B4-BE49-F238E27FC236}">
                <a16:creationId xmlns:a16="http://schemas.microsoft.com/office/drawing/2014/main" id="{D3B57790-5F9D-4344-BE9E-A1FBF1165910}"/>
              </a:ext>
            </a:extLst>
          </p:cNvPr>
          <p:cNvCxnSpPr>
            <a:cxnSpLocks/>
          </p:cNvCxnSpPr>
          <p:nvPr/>
        </p:nvCxnSpPr>
        <p:spPr>
          <a:xfrm>
            <a:off x="5486724" y="3400598"/>
            <a:ext cx="0" cy="76200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CasellaDiTesto 41">
            <a:extLst>
              <a:ext uri="{FF2B5EF4-FFF2-40B4-BE49-F238E27FC236}">
                <a16:creationId xmlns:a16="http://schemas.microsoft.com/office/drawing/2014/main" id="{5DB03F8F-3B50-4194-AE69-CD71FD62FCD9}"/>
              </a:ext>
            </a:extLst>
          </p:cNvPr>
          <p:cNvSpPr txBox="1"/>
          <p:nvPr/>
        </p:nvSpPr>
        <p:spPr>
          <a:xfrm>
            <a:off x="5192104" y="3575397"/>
            <a:ext cx="293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rgbClr val="FF0000"/>
                </a:solidFill>
              </a:rPr>
              <a:t>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CasellaDiTesto 42">
                <a:extLst>
                  <a:ext uri="{FF2B5EF4-FFF2-40B4-BE49-F238E27FC236}">
                    <a16:creationId xmlns:a16="http://schemas.microsoft.com/office/drawing/2014/main" id="{A00E0D15-444D-48B0-AD72-DA51BB73CCEF}"/>
                  </a:ext>
                </a:extLst>
              </p:cNvPr>
              <p:cNvSpPr txBox="1"/>
              <p:nvPr/>
            </p:nvSpPr>
            <p:spPr>
              <a:xfrm>
                <a:off x="5003378" y="1895318"/>
                <a:ext cx="964135" cy="3855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az-Cyrl-AZ" i="1">
                              <a:latin typeface="Cambria Math" panose="02040503050406030204" pitchFamily="18" charset="0"/>
                            </a:rPr>
                            <m:t>ф</m:t>
                          </m:r>
                        </m:e>
                      </m:acc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43" name="CasellaDiTesto 42">
                <a:extLst>
                  <a:ext uri="{FF2B5EF4-FFF2-40B4-BE49-F238E27FC236}">
                    <a16:creationId xmlns:a16="http://schemas.microsoft.com/office/drawing/2014/main" id="{A00E0D15-444D-48B0-AD72-DA51BB73CC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3378" y="1895318"/>
                <a:ext cx="964135" cy="385555"/>
              </a:xfrm>
              <a:prstGeom prst="rect">
                <a:avLst/>
              </a:prstGeom>
              <a:blipFill>
                <a:blip r:embed="rId5"/>
                <a:stretch>
                  <a:fillRect b="-1269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asellaDiTesto 2">
            <a:extLst>
              <a:ext uri="{FF2B5EF4-FFF2-40B4-BE49-F238E27FC236}">
                <a16:creationId xmlns:a16="http://schemas.microsoft.com/office/drawing/2014/main" id="{D0929788-CCC6-4856-B0E8-0EDF299764B5}"/>
              </a:ext>
            </a:extLst>
          </p:cNvPr>
          <p:cNvSpPr txBox="1"/>
          <p:nvPr/>
        </p:nvSpPr>
        <p:spPr>
          <a:xfrm>
            <a:off x="7619720" y="2176567"/>
            <a:ext cx="432620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Variation</a:t>
            </a:r>
            <a:r>
              <a:rPr lang="it-IT" dirty="0"/>
              <a:t> on the pitch angle acts </a:t>
            </a:r>
            <a:r>
              <a:rPr lang="it-IT" dirty="0" err="1"/>
              <a:t>as</a:t>
            </a:r>
            <a:r>
              <a:rPr lang="it-IT" dirty="0"/>
              <a:t> </a:t>
            </a:r>
            <a:r>
              <a:rPr lang="it-IT" dirty="0" err="1"/>
              <a:t>noise</a:t>
            </a:r>
            <a:r>
              <a:rPr lang="it-IT" dirty="0"/>
              <a:t> on the pitch rate and the </a:t>
            </a:r>
            <a:r>
              <a:rPr lang="it-IT" dirty="0" err="1"/>
              <a:t>forward</a:t>
            </a:r>
            <a:r>
              <a:rPr lang="it-IT" dirty="0"/>
              <a:t> </a:t>
            </a:r>
            <a:r>
              <a:rPr lang="it-IT" dirty="0" err="1"/>
              <a:t>velocity</a:t>
            </a:r>
            <a:r>
              <a:rPr lang="it-IT" dirty="0"/>
              <a:t>, </a:t>
            </a:r>
            <a:r>
              <a:rPr lang="it-IT" dirty="0" err="1"/>
              <a:t>that</a:t>
            </a:r>
            <a:r>
              <a:rPr lang="it-IT" dirty="0"/>
              <a:t> are </a:t>
            </a:r>
            <a:r>
              <a:rPr lang="it-IT" dirty="0" err="1"/>
              <a:t>both</a:t>
            </a:r>
            <a:r>
              <a:rPr lang="it-IT" dirty="0"/>
              <a:t> </a:t>
            </a:r>
            <a:r>
              <a:rPr lang="it-IT" dirty="0" err="1"/>
              <a:t>controlled</a:t>
            </a:r>
            <a:r>
              <a:rPr lang="it-IT" dirty="0"/>
              <a:t>.</a:t>
            </a:r>
          </a:p>
          <a:p>
            <a:endParaRPr lang="it-IT" dirty="0"/>
          </a:p>
          <a:p>
            <a:r>
              <a:rPr lang="it-IT" dirty="0" err="1"/>
              <a:t>Therefore</a:t>
            </a:r>
            <a:r>
              <a:rPr lang="it-IT" dirty="0"/>
              <a:t> </a:t>
            </a:r>
            <a:r>
              <a:rPr lang="it-IT" dirty="0" err="1"/>
              <a:t>controlling</a:t>
            </a:r>
            <a:r>
              <a:rPr lang="it-IT" dirty="0"/>
              <a:t> pitch rate and </a:t>
            </a:r>
            <a:r>
              <a:rPr lang="it-IT" dirty="0" err="1"/>
              <a:t>forward</a:t>
            </a:r>
            <a:r>
              <a:rPr lang="it-IT" dirty="0"/>
              <a:t> </a:t>
            </a:r>
            <a:r>
              <a:rPr lang="it-IT" dirty="0" err="1"/>
              <a:t>velocity</a:t>
            </a:r>
            <a:r>
              <a:rPr lang="it-IT" dirty="0"/>
              <a:t>, pitch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also</a:t>
            </a:r>
            <a:r>
              <a:rPr lang="it-IT" dirty="0"/>
              <a:t> </a:t>
            </a:r>
            <a:r>
              <a:rPr lang="it-IT" dirty="0" err="1"/>
              <a:t>stabilized</a:t>
            </a:r>
            <a:r>
              <a:rPr lang="it-IT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420163650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14">
            <a:extLst>
              <a:ext uri="{FF2B5EF4-FFF2-40B4-BE49-F238E27FC236}">
                <a16:creationId xmlns:a16="http://schemas.microsoft.com/office/drawing/2014/main" id="{3A577394-48A8-4F6A-B060-A89CA2C04655}"/>
              </a:ext>
            </a:extLst>
          </p:cNvPr>
          <p:cNvSpPr/>
          <p:nvPr/>
        </p:nvSpPr>
        <p:spPr>
          <a:xfrm>
            <a:off x="1620312" y="2216599"/>
            <a:ext cx="3209415" cy="18262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Controller</a:t>
            </a:r>
          </a:p>
          <a:p>
            <a:pPr algn="ctr"/>
            <a:endParaRPr lang="it-IT" dirty="0"/>
          </a:p>
          <a:p>
            <a:pPr algn="ctr"/>
            <a:endParaRPr lang="it-IT" dirty="0"/>
          </a:p>
          <a:p>
            <a:pPr algn="ctr"/>
            <a:endParaRPr lang="it-IT" dirty="0"/>
          </a:p>
          <a:p>
            <a:pPr algn="ctr"/>
            <a:endParaRPr lang="it-IT" dirty="0"/>
          </a:p>
          <a:p>
            <a:pPr algn="ctr"/>
            <a:endParaRPr lang="it-IT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0C95BD5B-3799-4807-ABA8-A338C7ABB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Controller: Input – Output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BB9A4A0E-940E-49A1-8D52-EAACC7CA0C6B}"/>
              </a:ext>
            </a:extLst>
          </p:cNvPr>
          <p:cNvSpPr/>
          <p:nvPr/>
        </p:nvSpPr>
        <p:spPr>
          <a:xfrm>
            <a:off x="1804065" y="2759552"/>
            <a:ext cx="1156000" cy="8237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PID</a:t>
            </a:r>
          </a:p>
        </p:txBody>
      </p:sp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7A75DF71-D099-48D8-A981-68BE4042F89B}"/>
              </a:ext>
            </a:extLst>
          </p:cNvPr>
          <p:cNvCxnSpPr>
            <a:cxnSpLocks/>
          </p:cNvCxnSpPr>
          <p:nvPr/>
        </p:nvCxnSpPr>
        <p:spPr>
          <a:xfrm>
            <a:off x="2965137" y="3212326"/>
            <a:ext cx="47052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CasellaDiTesto 37">
                <a:extLst>
                  <a:ext uri="{FF2B5EF4-FFF2-40B4-BE49-F238E27FC236}">
                    <a16:creationId xmlns:a16="http://schemas.microsoft.com/office/drawing/2014/main" id="{FC342626-BFEA-447E-9CF8-A025BE606623}"/>
                  </a:ext>
                </a:extLst>
              </p:cNvPr>
              <p:cNvSpPr txBox="1"/>
              <p:nvPr/>
            </p:nvSpPr>
            <p:spPr>
              <a:xfrm>
                <a:off x="4957266" y="2792286"/>
                <a:ext cx="49827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l-GR" dirty="0"/>
                            <m:t>τ</m:t>
                          </m:r>
                        </m:e>
                        <m:sub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l-GR" dirty="0"/>
                            <m:t>τ</m:t>
                          </m:r>
                        </m:e>
                        <m:sub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38" name="CasellaDiTesto 37">
                <a:extLst>
                  <a:ext uri="{FF2B5EF4-FFF2-40B4-BE49-F238E27FC236}">
                    <a16:creationId xmlns:a16="http://schemas.microsoft.com/office/drawing/2014/main" id="{FC342626-BFEA-447E-9CF8-A025BE6066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7266" y="2792286"/>
                <a:ext cx="498278" cy="276999"/>
              </a:xfrm>
              <a:prstGeom prst="rect">
                <a:avLst/>
              </a:prstGeom>
              <a:blipFill>
                <a:blip r:embed="rId2"/>
                <a:stretch>
                  <a:fillRect l="-6098" r="-3659" b="-1777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Connettore 2 38">
            <a:extLst>
              <a:ext uri="{FF2B5EF4-FFF2-40B4-BE49-F238E27FC236}">
                <a16:creationId xmlns:a16="http://schemas.microsoft.com/office/drawing/2014/main" id="{6E5C68EA-534F-4FBA-B5CA-F5136F0E8F53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402672" y="3129748"/>
            <a:ext cx="121764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4BAA1063-E7F7-469F-B092-27F1DDE7726C}"/>
                  </a:ext>
                </a:extLst>
              </p:cNvPr>
              <p:cNvSpPr txBox="1"/>
              <p:nvPr/>
            </p:nvSpPr>
            <p:spPr>
              <a:xfrm>
                <a:off x="6826928" y="2410756"/>
                <a:ext cx="5131287" cy="15263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 err="1"/>
                  <a:t>References</a:t>
                </a:r>
                <a:r>
                  <a:rPr lang="it-IT" dirty="0"/>
                  <a:t> and </a:t>
                </a:r>
                <a:r>
                  <a:rPr lang="it-IT" dirty="0" err="1"/>
                  <a:t>estimations</a:t>
                </a:r>
                <a:r>
                  <a:rPr lang="it-IT" dirty="0"/>
                  <a:t> </a:t>
                </a:r>
                <a:r>
                  <a:rPr lang="it-IT" dirty="0" err="1"/>
                  <a:t>required</a:t>
                </a:r>
                <a:r>
                  <a:rPr lang="it-IT" dirty="0"/>
                  <a:t> in input: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it-IT" dirty="0"/>
                  <a:t>: </a:t>
                </a:r>
                <a:r>
                  <a:rPr lang="it-IT" dirty="0" err="1"/>
                  <a:t>forward</a:t>
                </a:r>
                <a:r>
                  <a:rPr lang="it-IT" dirty="0"/>
                  <a:t> </a:t>
                </a:r>
                <a:r>
                  <a:rPr lang="it-IT" dirty="0" err="1"/>
                  <a:t>velocity</a:t>
                </a:r>
                <a:endParaRPr lang="it-IT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az-Cyrl-AZ" i="1">
                            <a:latin typeface="Cambria Math" panose="02040503050406030204" pitchFamily="18" charset="0"/>
                          </a:rPr>
                          <m:t>Ѳ</m:t>
                        </m:r>
                      </m:e>
                    </m:acc>
                  </m:oMath>
                </a14:m>
                <a:r>
                  <a:rPr lang="it-IT" dirty="0"/>
                  <a:t>: </a:t>
                </a:r>
                <a:r>
                  <a:rPr lang="it-IT" dirty="0" err="1"/>
                  <a:t>yaw</a:t>
                </a:r>
                <a:r>
                  <a:rPr lang="it-IT" dirty="0"/>
                  <a:t> rate, </a:t>
                </a:r>
                <a:r>
                  <a:rPr lang="it-IT" dirty="0" err="1"/>
                  <a:t>usually</a:t>
                </a:r>
                <a:r>
                  <a:rPr lang="it-IT" dirty="0"/>
                  <a:t> </a:t>
                </a:r>
                <a:r>
                  <a:rPr lang="it-IT" dirty="0" err="1"/>
                  <a:t>it</a:t>
                </a:r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set to zero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az-Cyrl-AZ" i="1">
                            <a:latin typeface="Cambria Math" panose="02040503050406030204" pitchFamily="18" charset="0"/>
                          </a:rPr>
                          <m:t>ф</m:t>
                        </m:r>
                      </m:e>
                    </m:acc>
                  </m:oMath>
                </a14:m>
                <a:r>
                  <a:rPr lang="it-IT" dirty="0"/>
                  <a:t>: pitch rate, </a:t>
                </a:r>
                <a:r>
                  <a:rPr lang="it-IT" dirty="0" err="1"/>
                  <a:t>usually</a:t>
                </a:r>
                <a:r>
                  <a:rPr lang="it-IT" dirty="0"/>
                  <a:t> </a:t>
                </a:r>
                <a:r>
                  <a:rPr lang="it-IT" dirty="0" err="1"/>
                  <a:t>it</a:t>
                </a:r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set to zero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Ѳ</m:t>
                    </m:r>
                  </m:oMath>
                </a14:m>
                <a:r>
                  <a:rPr lang="it-IT" dirty="0"/>
                  <a:t>: </a:t>
                </a:r>
                <a:r>
                  <a:rPr lang="it-IT" dirty="0" err="1"/>
                  <a:t>yaw</a:t>
                </a:r>
                <a:endParaRPr lang="it-IT" dirty="0"/>
              </a:p>
            </p:txBody>
          </p:sp>
        </mc:Choice>
        <mc:Fallback xmlns="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4BAA1063-E7F7-469F-B092-27F1DDE772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6928" y="2410756"/>
                <a:ext cx="5131287" cy="1526315"/>
              </a:xfrm>
              <a:prstGeom prst="rect">
                <a:avLst/>
              </a:prstGeom>
              <a:blipFill>
                <a:blip r:embed="rId3"/>
                <a:stretch>
                  <a:fillRect l="-1069" t="-1992" b="-517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asellaDiTesto 24">
                <a:extLst>
                  <a:ext uri="{FF2B5EF4-FFF2-40B4-BE49-F238E27FC236}">
                    <a16:creationId xmlns:a16="http://schemas.microsoft.com/office/drawing/2014/main" id="{62B1315C-145B-4F10-914D-416B69F607BC}"/>
                  </a:ext>
                </a:extLst>
              </p:cNvPr>
              <p:cNvSpPr txBox="1"/>
              <p:nvPr/>
            </p:nvSpPr>
            <p:spPr>
              <a:xfrm>
                <a:off x="154101" y="2700214"/>
                <a:ext cx="1361335" cy="3233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sSub>
                            <m:sSubPr>
                              <m:ctrlPr>
                                <a:rPr lang="it-IT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az-Cyrl-AZ" i="1">
                                  <a:latin typeface="Cambria Math" panose="02040503050406030204" pitchFamily="18" charset="0"/>
                                </a:rPr>
                                <m:t>Ѳ</m:t>
                              </m:r>
                            </m:e>
                          </m:acc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it-IT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az-Cyrl-AZ" i="1">
                                  <a:latin typeface="Cambria Math" panose="02040503050406030204" pitchFamily="18" charset="0"/>
                                </a:rPr>
                                <m:t>ф</m:t>
                              </m:r>
                            </m:e>
                          </m:acc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Ѳ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25" name="CasellaDiTesto 24">
                <a:extLst>
                  <a:ext uri="{FF2B5EF4-FFF2-40B4-BE49-F238E27FC236}">
                    <a16:creationId xmlns:a16="http://schemas.microsoft.com/office/drawing/2014/main" id="{62B1315C-145B-4F10-914D-416B69F607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101" y="2700214"/>
                <a:ext cx="1361335" cy="323358"/>
              </a:xfrm>
              <a:prstGeom prst="rect">
                <a:avLst/>
              </a:prstGeom>
              <a:blipFill>
                <a:blip r:embed="rId4"/>
                <a:stretch>
                  <a:fillRect l="-2232" t="-11321" b="-2452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Connettore 2 27">
            <a:extLst>
              <a:ext uri="{FF2B5EF4-FFF2-40B4-BE49-F238E27FC236}">
                <a16:creationId xmlns:a16="http://schemas.microsoft.com/office/drawing/2014/main" id="{37910988-83E6-4BA2-93DC-9A18684DF493}"/>
              </a:ext>
            </a:extLst>
          </p:cNvPr>
          <p:cNvCxnSpPr>
            <a:cxnSpLocks/>
          </p:cNvCxnSpPr>
          <p:nvPr/>
        </p:nvCxnSpPr>
        <p:spPr>
          <a:xfrm flipV="1">
            <a:off x="2382065" y="3583325"/>
            <a:ext cx="0" cy="110823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asellaDiTesto 28">
                <a:extLst>
                  <a:ext uri="{FF2B5EF4-FFF2-40B4-BE49-F238E27FC236}">
                    <a16:creationId xmlns:a16="http://schemas.microsoft.com/office/drawing/2014/main" id="{2F2FF48A-163F-4ABE-A767-D1A86C502FF1}"/>
                  </a:ext>
                </a:extLst>
              </p:cNvPr>
              <p:cNvSpPr txBox="1"/>
              <p:nvPr/>
            </p:nvSpPr>
            <p:spPr>
              <a:xfrm>
                <a:off x="1870745" y="4011989"/>
                <a:ext cx="601731" cy="3786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l-GR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az-Cyrl-AZ" i="1">
                              <a:latin typeface="Cambria Math" panose="02040503050406030204" pitchFamily="18" charset="0"/>
                            </a:rPr>
                            <m:t>Ѳ</m:t>
                          </m:r>
                        </m:e>
                      </m:acc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29" name="CasellaDiTesto 28">
                <a:extLst>
                  <a:ext uri="{FF2B5EF4-FFF2-40B4-BE49-F238E27FC236}">
                    <a16:creationId xmlns:a16="http://schemas.microsoft.com/office/drawing/2014/main" id="{2F2FF48A-163F-4ABE-A767-D1A86C502F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0745" y="4011989"/>
                <a:ext cx="601731" cy="378630"/>
              </a:xfrm>
              <a:prstGeom prst="rect">
                <a:avLst/>
              </a:prstGeom>
              <a:blipFill>
                <a:blip r:embed="rId5"/>
                <a:stretch>
                  <a:fillRect t="-1613" r="-1818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CasellaDiTesto 31">
                <a:extLst>
                  <a:ext uri="{FF2B5EF4-FFF2-40B4-BE49-F238E27FC236}">
                    <a16:creationId xmlns:a16="http://schemas.microsoft.com/office/drawing/2014/main" id="{B10E4F15-257B-4649-869F-CAB783780D0E}"/>
                  </a:ext>
                </a:extLst>
              </p:cNvPr>
              <p:cNvSpPr txBox="1"/>
              <p:nvPr/>
            </p:nvSpPr>
            <p:spPr>
              <a:xfrm>
                <a:off x="1392571" y="4351867"/>
                <a:ext cx="1079905" cy="4596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,</m:t>
                      </m:r>
                      <m:acc>
                        <m:accPr>
                          <m:chr m:val="̂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acc>
                            <m:accPr>
                              <m:chr m:val="̇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az-Cyrl-AZ" i="1">
                                  <a:latin typeface="Cambria Math" panose="02040503050406030204" pitchFamily="18" charset="0"/>
                                </a:rPr>
                                <m:t>Ѳ</m:t>
                              </m:r>
                            </m:e>
                          </m:acc>
                        </m:e>
                      </m:acc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,</m:t>
                      </m:r>
                      <m:acc>
                        <m:accPr>
                          <m:chr m:val="̂"/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acc>
                            <m:accPr>
                              <m:chr m:val="̇"/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az-Cyrl-AZ" i="1">
                                  <a:latin typeface="Cambria Math" panose="02040503050406030204" pitchFamily="18" charset="0"/>
                                </a:rPr>
                                <m:t>ф</m:t>
                              </m:r>
                            </m:e>
                          </m:acc>
                        </m:e>
                      </m:acc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32" name="CasellaDiTesto 31">
                <a:extLst>
                  <a:ext uri="{FF2B5EF4-FFF2-40B4-BE49-F238E27FC236}">
                    <a16:creationId xmlns:a16="http://schemas.microsoft.com/office/drawing/2014/main" id="{B10E4F15-257B-4649-869F-CAB783780D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2571" y="4351867"/>
                <a:ext cx="1079905" cy="459678"/>
              </a:xfrm>
              <a:prstGeom prst="rect">
                <a:avLst/>
              </a:prstGeom>
              <a:blipFill>
                <a:blip r:embed="rId6"/>
                <a:stretch>
                  <a:fillRect r="-22472" b="-8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ttangolo 12">
            <a:extLst>
              <a:ext uri="{FF2B5EF4-FFF2-40B4-BE49-F238E27FC236}">
                <a16:creationId xmlns:a16="http://schemas.microsoft.com/office/drawing/2014/main" id="{29B26235-360B-44CB-B3D0-D3B26F150930}"/>
              </a:ext>
            </a:extLst>
          </p:cNvPr>
          <p:cNvSpPr/>
          <p:nvPr/>
        </p:nvSpPr>
        <p:spPr>
          <a:xfrm>
            <a:off x="3435657" y="2755270"/>
            <a:ext cx="1156000" cy="8237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Model</a:t>
            </a:r>
          </a:p>
        </p:txBody>
      </p:sp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7296C186-31AB-4EAE-8A41-A819FF6811CE}"/>
              </a:ext>
            </a:extLst>
          </p:cNvPr>
          <p:cNvCxnSpPr>
            <a:cxnSpLocks/>
          </p:cNvCxnSpPr>
          <p:nvPr/>
        </p:nvCxnSpPr>
        <p:spPr>
          <a:xfrm>
            <a:off x="4835069" y="3150575"/>
            <a:ext cx="1291411" cy="1147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asellaDiTesto 16">
                <a:extLst>
                  <a:ext uri="{FF2B5EF4-FFF2-40B4-BE49-F238E27FC236}">
                    <a16:creationId xmlns:a16="http://schemas.microsoft.com/office/drawing/2014/main" id="{D7AD68FB-8B38-4845-825E-D4936FF7783C}"/>
                  </a:ext>
                </a:extLst>
              </p:cNvPr>
              <p:cNvSpPr txBox="1"/>
              <p:nvPr/>
            </p:nvSpPr>
            <p:spPr>
              <a:xfrm>
                <a:off x="4040649" y="4015318"/>
                <a:ext cx="825172" cy="384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acc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,</m:t>
                      </m:r>
                      <m:acc>
                        <m:accPr>
                          <m:chr m:val="̂"/>
                          <m:ctrlPr>
                            <a:rPr lang="el-GR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az-Cyrl-AZ" i="1">
                              <a:latin typeface="Cambria Math" panose="02040503050406030204" pitchFamily="18" charset="0"/>
                            </a:rPr>
                            <m:t>Ѳ</m:t>
                          </m:r>
                        </m:e>
                      </m:acc>
                      <m:r>
                        <a:rPr lang="it-IT" i="1">
                          <a:latin typeface="Cambria Math" panose="02040503050406030204" pitchFamily="18" charset="0"/>
                        </a:rPr>
                        <m:t>,</m:t>
                      </m:r>
                      <m:acc>
                        <m:accPr>
                          <m:chr m:val="̂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az-Cyrl-AZ" i="1">
                              <a:latin typeface="Cambria Math" panose="02040503050406030204" pitchFamily="18" charset="0"/>
                            </a:rPr>
                            <m:t>ф</m:t>
                          </m:r>
                        </m:e>
                      </m:acc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7" name="CasellaDiTesto 16">
                <a:extLst>
                  <a:ext uri="{FF2B5EF4-FFF2-40B4-BE49-F238E27FC236}">
                    <a16:creationId xmlns:a16="http://schemas.microsoft.com/office/drawing/2014/main" id="{D7AD68FB-8B38-4845-825E-D4936FF778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0649" y="4015318"/>
                <a:ext cx="825172" cy="384336"/>
              </a:xfrm>
              <a:prstGeom prst="rect">
                <a:avLst/>
              </a:prstGeom>
              <a:blipFill>
                <a:blip r:embed="rId7"/>
                <a:stretch>
                  <a:fillRect t="-1587" r="-40741" b="-1269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asellaDiTesto 18">
                <a:extLst>
                  <a:ext uri="{FF2B5EF4-FFF2-40B4-BE49-F238E27FC236}">
                    <a16:creationId xmlns:a16="http://schemas.microsoft.com/office/drawing/2014/main" id="{61430D4F-F7BE-41EA-B9F4-5A20870C3A36}"/>
                  </a:ext>
                </a:extLst>
              </p:cNvPr>
              <p:cNvSpPr txBox="1"/>
              <p:nvPr/>
            </p:nvSpPr>
            <p:spPr>
              <a:xfrm>
                <a:off x="4040649" y="4349836"/>
                <a:ext cx="789077" cy="4596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,</m:t>
                      </m:r>
                      <m:acc>
                        <m:accPr>
                          <m:chr m:val="̂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acc>
                            <m:accPr>
                              <m:chr m:val="̇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az-Cyrl-AZ" i="1">
                                  <a:latin typeface="Cambria Math" panose="02040503050406030204" pitchFamily="18" charset="0"/>
                                </a:rPr>
                                <m:t>Ѳ</m:t>
                              </m:r>
                            </m:e>
                          </m:acc>
                        </m:e>
                      </m:acc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,</m:t>
                      </m:r>
                      <m:acc>
                        <m:accPr>
                          <m:chr m:val="̂"/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acc>
                            <m:accPr>
                              <m:chr m:val="̇"/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az-Cyrl-AZ" i="1">
                                  <a:latin typeface="Cambria Math" panose="02040503050406030204" pitchFamily="18" charset="0"/>
                                </a:rPr>
                                <m:t>ф</m:t>
                              </m:r>
                            </m:e>
                          </m:acc>
                        </m:e>
                      </m:acc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9" name="CasellaDiTesto 18">
                <a:extLst>
                  <a:ext uri="{FF2B5EF4-FFF2-40B4-BE49-F238E27FC236}">
                    <a16:creationId xmlns:a16="http://schemas.microsoft.com/office/drawing/2014/main" id="{61430D4F-F7BE-41EA-B9F4-5A20870C3A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0649" y="4349836"/>
                <a:ext cx="789077" cy="459678"/>
              </a:xfrm>
              <a:prstGeom prst="rect">
                <a:avLst/>
              </a:prstGeom>
              <a:blipFill>
                <a:blip r:embed="rId8"/>
                <a:stretch>
                  <a:fillRect r="-55814" b="-8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Connettore 2 20">
            <a:extLst>
              <a:ext uri="{FF2B5EF4-FFF2-40B4-BE49-F238E27FC236}">
                <a16:creationId xmlns:a16="http://schemas.microsoft.com/office/drawing/2014/main" id="{AF6BDA95-124E-451B-A512-F10B41065978}"/>
              </a:ext>
            </a:extLst>
          </p:cNvPr>
          <p:cNvCxnSpPr>
            <a:cxnSpLocks/>
          </p:cNvCxnSpPr>
          <p:nvPr/>
        </p:nvCxnSpPr>
        <p:spPr>
          <a:xfrm flipV="1">
            <a:off x="4013657" y="3579042"/>
            <a:ext cx="0" cy="110823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151640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C95BD5B-3799-4807-ABA8-A338C7ABB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Final</a:t>
            </a:r>
            <a:r>
              <a:rPr lang="it-IT" dirty="0"/>
              <a:t> System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BB9A4A0E-940E-49A1-8D52-EAACC7CA0C6B}"/>
              </a:ext>
            </a:extLst>
          </p:cNvPr>
          <p:cNvSpPr/>
          <p:nvPr/>
        </p:nvSpPr>
        <p:spPr>
          <a:xfrm>
            <a:off x="1580223" y="2365894"/>
            <a:ext cx="1811044" cy="11163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Controller</a:t>
            </a: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8F5F6612-D24F-4846-B60A-74314FE2F2AA}"/>
              </a:ext>
            </a:extLst>
          </p:cNvPr>
          <p:cNvSpPr/>
          <p:nvPr/>
        </p:nvSpPr>
        <p:spPr>
          <a:xfrm>
            <a:off x="7883369" y="2365894"/>
            <a:ext cx="1811044" cy="11163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IMU</a:t>
            </a:r>
          </a:p>
          <a:p>
            <a:pPr algn="ctr"/>
            <a:r>
              <a:rPr lang="it-IT" dirty="0"/>
              <a:t>MPU - 9250 </a:t>
            </a: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687241A9-A18A-4323-8A0B-F0D2A23C1466}"/>
              </a:ext>
            </a:extLst>
          </p:cNvPr>
          <p:cNvSpPr/>
          <p:nvPr/>
        </p:nvSpPr>
        <p:spPr>
          <a:xfrm>
            <a:off x="4731796" y="2365894"/>
            <a:ext cx="1811044" cy="11163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Model</a:t>
            </a:r>
          </a:p>
        </p:txBody>
      </p:sp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7A75DF71-D099-48D8-A981-68BE4042F89B}"/>
              </a:ext>
            </a:extLst>
          </p:cNvPr>
          <p:cNvCxnSpPr>
            <a:cxnSpLocks/>
          </p:cNvCxnSpPr>
          <p:nvPr/>
        </p:nvCxnSpPr>
        <p:spPr>
          <a:xfrm>
            <a:off x="3391267" y="2924078"/>
            <a:ext cx="134052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DC81C129-CF89-4827-8C00-253290853382}"/>
              </a:ext>
            </a:extLst>
          </p:cNvPr>
          <p:cNvCxnSpPr>
            <a:cxnSpLocks/>
          </p:cNvCxnSpPr>
          <p:nvPr/>
        </p:nvCxnSpPr>
        <p:spPr>
          <a:xfrm>
            <a:off x="6547281" y="2924078"/>
            <a:ext cx="134052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ttore diritto 16">
            <a:extLst>
              <a:ext uri="{FF2B5EF4-FFF2-40B4-BE49-F238E27FC236}">
                <a16:creationId xmlns:a16="http://schemas.microsoft.com/office/drawing/2014/main" id="{53185FE0-239B-42C5-A04C-68E95969AC1E}"/>
              </a:ext>
            </a:extLst>
          </p:cNvPr>
          <p:cNvCxnSpPr/>
          <p:nvPr/>
        </p:nvCxnSpPr>
        <p:spPr>
          <a:xfrm>
            <a:off x="9694413" y="2924078"/>
            <a:ext cx="84338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ttore diritto 17">
            <a:extLst>
              <a:ext uri="{FF2B5EF4-FFF2-40B4-BE49-F238E27FC236}">
                <a16:creationId xmlns:a16="http://schemas.microsoft.com/office/drawing/2014/main" id="{BE6103D9-1B73-474E-948C-01F24873022F}"/>
              </a:ext>
            </a:extLst>
          </p:cNvPr>
          <p:cNvCxnSpPr>
            <a:cxnSpLocks/>
          </p:cNvCxnSpPr>
          <p:nvPr/>
        </p:nvCxnSpPr>
        <p:spPr>
          <a:xfrm flipV="1">
            <a:off x="10520038" y="2915200"/>
            <a:ext cx="8878" cy="139083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ttore 2 26">
            <a:extLst>
              <a:ext uri="{FF2B5EF4-FFF2-40B4-BE49-F238E27FC236}">
                <a16:creationId xmlns:a16="http://schemas.microsoft.com/office/drawing/2014/main" id="{A1B0C8D9-70F0-4475-BE53-356BB793EDD6}"/>
              </a:ext>
            </a:extLst>
          </p:cNvPr>
          <p:cNvCxnSpPr>
            <a:cxnSpLocks/>
          </p:cNvCxnSpPr>
          <p:nvPr/>
        </p:nvCxnSpPr>
        <p:spPr>
          <a:xfrm flipV="1">
            <a:off x="2894117" y="3496680"/>
            <a:ext cx="0" cy="82377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CasellaDiTesto 37">
                <a:extLst>
                  <a:ext uri="{FF2B5EF4-FFF2-40B4-BE49-F238E27FC236}">
                    <a16:creationId xmlns:a16="http://schemas.microsoft.com/office/drawing/2014/main" id="{FC342626-BFEA-447E-9CF8-A025BE606623}"/>
                  </a:ext>
                </a:extLst>
              </p:cNvPr>
              <p:cNvSpPr txBox="1"/>
              <p:nvPr/>
            </p:nvSpPr>
            <p:spPr>
              <a:xfrm>
                <a:off x="3973595" y="2506487"/>
                <a:ext cx="1426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l-GR" dirty="0"/>
                        <m:t>τ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38" name="CasellaDiTesto 37">
                <a:extLst>
                  <a:ext uri="{FF2B5EF4-FFF2-40B4-BE49-F238E27FC236}">
                    <a16:creationId xmlns:a16="http://schemas.microsoft.com/office/drawing/2014/main" id="{FC342626-BFEA-447E-9CF8-A025BE6066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3595" y="2506487"/>
                <a:ext cx="142667" cy="276999"/>
              </a:xfrm>
              <a:prstGeom prst="rect">
                <a:avLst/>
              </a:prstGeom>
              <a:blipFill>
                <a:blip r:embed="rId2"/>
                <a:stretch>
                  <a:fillRect l="-26087" r="-2608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Connettore 2 38">
            <a:extLst>
              <a:ext uri="{FF2B5EF4-FFF2-40B4-BE49-F238E27FC236}">
                <a16:creationId xmlns:a16="http://schemas.microsoft.com/office/drawing/2014/main" id="{6E5C68EA-534F-4FBA-B5CA-F5136F0E8F53}"/>
              </a:ext>
            </a:extLst>
          </p:cNvPr>
          <p:cNvCxnSpPr>
            <a:cxnSpLocks/>
          </p:cNvCxnSpPr>
          <p:nvPr/>
        </p:nvCxnSpPr>
        <p:spPr>
          <a:xfrm>
            <a:off x="479394" y="2911131"/>
            <a:ext cx="110082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CasellaDiTesto 43">
                <a:extLst>
                  <a:ext uri="{FF2B5EF4-FFF2-40B4-BE49-F238E27FC236}">
                    <a16:creationId xmlns:a16="http://schemas.microsoft.com/office/drawing/2014/main" id="{1374F4F3-E61D-4173-9518-2BBAAE55CC5F}"/>
                  </a:ext>
                </a:extLst>
              </p:cNvPr>
              <p:cNvSpPr txBox="1"/>
              <p:nvPr/>
            </p:nvSpPr>
            <p:spPr>
              <a:xfrm>
                <a:off x="6918950" y="2540171"/>
                <a:ext cx="3820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l-GR" i="1" smtClean="0">
                          <a:latin typeface="Cambria Math" panose="02040503050406030204" pitchFamily="18" charset="0"/>
                        </a:rPr>
                        <m:t>ν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44" name="CasellaDiTesto 43">
                <a:extLst>
                  <a:ext uri="{FF2B5EF4-FFF2-40B4-BE49-F238E27FC236}">
                    <a16:creationId xmlns:a16="http://schemas.microsoft.com/office/drawing/2014/main" id="{1374F4F3-E61D-4173-9518-2BBAAE55CC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8950" y="2540171"/>
                <a:ext cx="382092" cy="276999"/>
              </a:xfrm>
              <a:prstGeom prst="rect">
                <a:avLst/>
              </a:prstGeom>
              <a:blipFill>
                <a:blip r:embed="rId3"/>
                <a:stretch>
                  <a:fillRect l="-14286" r="-7937" b="-2666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CasellaDiTesto 45">
                <a:extLst>
                  <a:ext uri="{FF2B5EF4-FFF2-40B4-BE49-F238E27FC236}">
                    <a16:creationId xmlns:a16="http://schemas.microsoft.com/office/drawing/2014/main" id="{A48BA83B-FC35-4504-B63F-A9CA1DB16DD2}"/>
                  </a:ext>
                </a:extLst>
              </p:cNvPr>
              <p:cNvSpPr txBox="1"/>
              <p:nvPr/>
            </p:nvSpPr>
            <p:spPr>
              <a:xfrm>
                <a:off x="7676051" y="3940201"/>
                <a:ext cx="126689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l-GR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̃"/>
                                  <m:ctrlPr>
                                    <a:rPr lang="el-GR" i="1" dirty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nor/>
                                    </m:rPr>
                                    <a:rPr lang="el-GR" dirty="0" smtClean="0"/>
                                    <m:t>ω</m:t>
                                  </m:r>
                                </m:e>
                              </m:acc>
                            </m:e>
                          </m:d>
                        </m:e>
                        <m:sub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r>
                        <a:rPr lang="it-IT" b="0" i="1" dirty="0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it-IT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l-GR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̃"/>
                                  <m:ctrlPr>
                                    <a:rPr lang="el-GR" i="1" dirty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nor/>
                                    </m:rPr>
                                    <a:rPr lang="it-IT" b="0" i="0" dirty="0" smtClean="0"/>
                                    <m:t>a</m:t>
                                  </m:r>
                                </m:e>
                              </m:acc>
                            </m:e>
                          </m:d>
                        </m:e>
                        <m:sub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r>
                        <a:rPr lang="it-IT" i="1" dirty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it-IT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l-GR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̃"/>
                                  <m:ctrlPr>
                                    <a:rPr lang="el-GR" i="1" dirty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nor/>
                                    </m:rPr>
                                    <a:rPr lang="it-IT" b="0" i="0" dirty="0" smtClean="0"/>
                                    <m:t>m</m:t>
                                  </m:r>
                                </m:e>
                              </m:acc>
                            </m:e>
                          </m:d>
                        </m:e>
                        <m:sub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46" name="CasellaDiTesto 45">
                <a:extLst>
                  <a:ext uri="{FF2B5EF4-FFF2-40B4-BE49-F238E27FC236}">
                    <a16:creationId xmlns:a16="http://schemas.microsoft.com/office/drawing/2014/main" id="{A48BA83B-FC35-4504-B63F-A9CA1DB16D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6051" y="3940201"/>
                <a:ext cx="1266895" cy="276999"/>
              </a:xfrm>
              <a:prstGeom prst="rect">
                <a:avLst/>
              </a:prstGeom>
              <a:blipFill>
                <a:blip r:embed="rId5"/>
                <a:stretch>
                  <a:fillRect t="-6522" r="-34615" b="-1521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Connettore 2 46">
            <a:extLst>
              <a:ext uri="{FF2B5EF4-FFF2-40B4-BE49-F238E27FC236}">
                <a16:creationId xmlns:a16="http://schemas.microsoft.com/office/drawing/2014/main" id="{CEB4164F-5CF1-4E25-870F-9B899EDB399E}"/>
              </a:ext>
            </a:extLst>
          </p:cNvPr>
          <p:cNvCxnSpPr>
            <a:cxnSpLocks/>
          </p:cNvCxnSpPr>
          <p:nvPr/>
        </p:nvCxnSpPr>
        <p:spPr>
          <a:xfrm>
            <a:off x="8788891" y="1907955"/>
            <a:ext cx="0" cy="45793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CasellaDiTesto 48">
            <a:extLst>
              <a:ext uri="{FF2B5EF4-FFF2-40B4-BE49-F238E27FC236}">
                <a16:creationId xmlns:a16="http://schemas.microsoft.com/office/drawing/2014/main" id="{FDD23308-2B14-4C45-B5D2-8574B56264FB}"/>
              </a:ext>
            </a:extLst>
          </p:cNvPr>
          <p:cNvSpPr txBox="1"/>
          <p:nvPr/>
        </p:nvSpPr>
        <p:spPr>
          <a:xfrm>
            <a:off x="8788891" y="1728371"/>
            <a:ext cx="686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/>
              <a:t>noise</a:t>
            </a:r>
            <a:endParaRPr lang="it-IT" dirty="0"/>
          </a:p>
        </p:txBody>
      </p:sp>
      <p:sp>
        <p:nvSpPr>
          <p:cNvPr id="51" name="Rettangolo 50">
            <a:extLst>
              <a:ext uri="{FF2B5EF4-FFF2-40B4-BE49-F238E27FC236}">
                <a16:creationId xmlns:a16="http://schemas.microsoft.com/office/drawing/2014/main" id="{B2527804-8921-4075-849D-2F45A9449595}"/>
              </a:ext>
            </a:extLst>
          </p:cNvPr>
          <p:cNvSpPr/>
          <p:nvPr/>
        </p:nvSpPr>
        <p:spPr>
          <a:xfrm>
            <a:off x="4764177" y="3747853"/>
            <a:ext cx="1811044" cy="11163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Kalman</a:t>
            </a:r>
          </a:p>
          <a:p>
            <a:pPr algn="ctr"/>
            <a:r>
              <a:rPr lang="it-IT" dirty="0"/>
              <a:t>Estimator</a:t>
            </a:r>
          </a:p>
        </p:txBody>
      </p:sp>
      <p:cxnSp>
        <p:nvCxnSpPr>
          <p:cNvPr id="54" name="Connettore 2 53">
            <a:extLst>
              <a:ext uri="{FF2B5EF4-FFF2-40B4-BE49-F238E27FC236}">
                <a16:creationId xmlns:a16="http://schemas.microsoft.com/office/drawing/2014/main" id="{D244519B-F77C-4247-9668-780716855EF6}"/>
              </a:ext>
            </a:extLst>
          </p:cNvPr>
          <p:cNvCxnSpPr>
            <a:cxnSpLocks/>
          </p:cNvCxnSpPr>
          <p:nvPr/>
        </p:nvCxnSpPr>
        <p:spPr>
          <a:xfrm flipH="1">
            <a:off x="6575221" y="4281328"/>
            <a:ext cx="3953695" cy="2470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ttore diritto 57">
            <a:extLst>
              <a:ext uri="{FF2B5EF4-FFF2-40B4-BE49-F238E27FC236}">
                <a16:creationId xmlns:a16="http://schemas.microsoft.com/office/drawing/2014/main" id="{81094BA8-9300-4807-B5BC-4AD414CA3E0B}"/>
              </a:ext>
            </a:extLst>
          </p:cNvPr>
          <p:cNvCxnSpPr>
            <a:cxnSpLocks/>
          </p:cNvCxnSpPr>
          <p:nvPr/>
        </p:nvCxnSpPr>
        <p:spPr>
          <a:xfrm flipH="1">
            <a:off x="2894117" y="4306037"/>
            <a:ext cx="186118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asellaDiTesto 22">
                <a:extLst>
                  <a:ext uri="{FF2B5EF4-FFF2-40B4-BE49-F238E27FC236}">
                    <a16:creationId xmlns:a16="http://schemas.microsoft.com/office/drawing/2014/main" id="{7D99AB18-084B-4E3C-925A-3F9A48730B94}"/>
                  </a:ext>
                </a:extLst>
              </p:cNvPr>
              <p:cNvSpPr txBox="1"/>
              <p:nvPr/>
            </p:nvSpPr>
            <p:spPr>
              <a:xfrm>
                <a:off x="3032648" y="3893960"/>
                <a:ext cx="1175748" cy="384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acc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,</m:t>
                      </m:r>
                      <m:acc>
                        <m:accPr>
                          <m:chr m:val="̂"/>
                          <m:ctrlPr>
                            <a:rPr lang="el-GR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az-Cyrl-AZ" i="1">
                              <a:latin typeface="Cambria Math" panose="02040503050406030204" pitchFamily="18" charset="0"/>
                            </a:rPr>
                            <m:t>Ѳ</m:t>
                          </m:r>
                        </m:e>
                      </m:acc>
                      <m:r>
                        <a:rPr lang="it-IT" i="1">
                          <a:latin typeface="Cambria Math" panose="02040503050406030204" pitchFamily="18" charset="0"/>
                        </a:rPr>
                        <m:t>,</m:t>
                      </m:r>
                      <m:acc>
                        <m:accPr>
                          <m:chr m:val="̂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az-Cyrl-AZ" i="1">
                              <a:latin typeface="Cambria Math" panose="02040503050406030204" pitchFamily="18" charset="0"/>
                            </a:rPr>
                            <m:t>ф</m:t>
                          </m:r>
                        </m:e>
                      </m:acc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23" name="CasellaDiTesto 22">
                <a:extLst>
                  <a:ext uri="{FF2B5EF4-FFF2-40B4-BE49-F238E27FC236}">
                    <a16:creationId xmlns:a16="http://schemas.microsoft.com/office/drawing/2014/main" id="{7D99AB18-084B-4E3C-925A-3F9A48730B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2648" y="3893960"/>
                <a:ext cx="1175748" cy="384336"/>
              </a:xfrm>
              <a:prstGeom prst="rect">
                <a:avLst/>
              </a:prstGeom>
              <a:blipFill>
                <a:blip r:embed="rId6"/>
                <a:stretch>
                  <a:fillRect t="-1587" r="-13990" b="-1269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CasellaDiTesto 23">
                <a:extLst>
                  <a:ext uri="{FF2B5EF4-FFF2-40B4-BE49-F238E27FC236}">
                    <a16:creationId xmlns:a16="http://schemas.microsoft.com/office/drawing/2014/main" id="{B66F34DB-F7E7-410C-94EC-C44511A8BD86}"/>
                  </a:ext>
                </a:extLst>
              </p:cNvPr>
              <p:cNvSpPr txBox="1"/>
              <p:nvPr/>
            </p:nvSpPr>
            <p:spPr>
              <a:xfrm>
                <a:off x="477110" y="2540170"/>
                <a:ext cx="61003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l-G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</a:rPr>
                            <m:t>ν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z-Cyrl-AZ" i="1">
                              <a:latin typeface="Cambria Math" panose="02040503050406030204" pitchFamily="18" charset="0"/>
                            </a:rPr>
                            <m:t>Ѳ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24" name="CasellaDiTesto 23">
                <a:extLst>
                  <a:ext uri="{FF2B5EF4-FFF2-40B4-BE49-F238E27FC236}">
                    <a16:creationId xmlns:a16="http://schemas.microsoft.com/office/drawing/2014/main" id="{B66F34DB-F7E7-410C-94EC-C44511A8BD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110" y="2540170"/>
                <a:ext cx="610039" cy="276999"/>
              </a:xfrm>
              <a:prstGeom prst="rect">
                <a:avLst/>
              </a:prstGeom>
              <a:blipFill>
                <a:blip r:embed="rId7"/>
                <a:stretch>
                  <a:fillRect l="-5000" r="-2000" b="-1111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Connettore 2 24">
            <a:extLst>
              <a:ext uri="{FF2B5EF4-FFF2-40B4-BE49-F238E27FC236}">
                <a16:creationId xmlns:a16="http://schemas.microsoft.com/office/drawing/2014/main" id="{2CFE5560-9CE6-4823-8411-866841FEFFA9}"/>
              </a:ext>
            </a:extLst>
          </p:cNvPr>
          <p:cNvCxnSpPr>
            <a:cxnSpLocks/>
          </p:cNvCxnSpPr>
          <p:nvPr/>
        </p:nvCxnSpPr>
        <p:spPr>
          <a:xfrm flipV="1">
            <a:off x="2114363" y="3482262"/>
            <a:ext cx="0" cy="82377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CasellaDiTesto 25">
                <a:extLst>
                  <a:ext uri="{FF2B5EF4-FFF2-40B4-BE49-F238E27FC236}">
                    <a16:creationId xmlns:a16="http://schemas.microsoft.com/office/drawing/2014/main" id="{EAA121DE-4A4C-4FE7-B6AB-EB37F397FEDC}"/>
                  </a:ext>
                </a:extLst>
              </p:cNvPr>
              <p:cNvSpPr txBox="1"/>
              <p:nvPr/>
            </p:nvSpPr>
            <p:spPr>
              <a:xfrm>
                <a:off x="2114363" y="3902760"/>
                <a:ext cx="326251" cy="3915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26" name="CasellaDiTesto 25">
                <a:extLst>
                  <a:ext uri="{FF2B5EF4-FFF2-40B4-BE49-F238E27FC236}">
                    <a16:creationId xmlns:a16="http://schemas.microsoft.com/office/drawing/2014/main" id="{EAA121DE-4A4C-4FE7-B6AB-EB37F397FE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4363" y="3902760"/>
                <a:ext cx="326251" cy="391582"/>
              </a:xfrm>
              <a:prstGeom prst="rect">
                <a:avLst/>
              </a:prstGeom>
              <a:blipFill>
                <a:blip r:embed="rId8"/>
                <a:stretch>
                  <a:fillRect r="-18868" b="-1093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CasellaDiTesto 27">
                <a:extLst>
                  <a:ext uri="{FF2B5EF4-FFF2-40B4-BE49-F238E27FC236}">
                    <a16:creationId xmlns:a16="http://schemas.microsoft.com/office/drawing/2014/main" id="{16AB0639-ADF5-4812-9DE5-99E28407CB2F}"/>
                  </a:ext>
                </a:extLst>
              </p:cNvPr>
              <p:cNvSpPr txBox="1"/>
              <p:nvPr/>
            </p:nvSpPr>
            <p:spPr>
              <a:xfrm>
                <a:off x="3211957" y="4346104"/>
                <a:ext cx="817129" cy="43108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acc>
                            <m:accPr>
                              <m:chr m:val="̇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az-Cyrl-AZ" i="1">
                                  <a:latin typeface="Cambria Math" panose="02040503050406030204" pitchFamily="18" charset="0"/>
                                </a:rPr>
                                <m:t>Ѳ</m:t>
                              </m:r>
                            </m:e>
                          </m:acc>
                        </m:e>
                      </m:acc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,</m:t>
                      </m:r>
                      <m:acc>
                        <m:accPr>
                          <m:chr m:val="̂"/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acc>
                            <m:accPr>
                              <m:chr m:val="̇"/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az-Cyrl-AZ" i="1">
                                  <a:latin typeface="Cambria Math" panose="02040503050406030204" pitchFamily="18" charset="0"/>
                                </a:rPr>
                                <m:t>ф</m:t>
                              </m:r>
                            </m:e>
                          </m:acc>
                        </m:e>
                      </m:acc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28" name="CasellaDiTesto 27">
                <a:extLst>
                  <a:ext uri="{FF2B5EF4-FFF2-40B4-BE49-F238E27FC236}">
                    <a16:creationId xmlns:a16="http://schemas.microsoft.com/office/drawing/2014/main" id="{16AB0639-ADF5-4812-9DE5-99E28407CB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1957" y="4346104"/>
                <a:ext cx="817129" cy="431080"/>
              </a:xfrm>
              <a:prstGeom prst="rect">
                <a:avLst/>
              </a:prstGeom>
              <a:blipFill>
                <a:blip r:embed="rId9"/>
                <a:stretch>
                  <a:fillRect t="-1408" r="-26866" b="-985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2507903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DEC7AA4-0F9F-4ADA-BF13-F1FA9BBB3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Control Test, 1/6</a:t>
            </a:r>
          </a:p>
        </p:txBody>
      </p:sp>
      <p:pic>
        <p:nvPicPr>
          <p:cNvPr id="8" name="Elemento grafico 7">
            <a:extLst>
              <a:ext uri="{FF2B5EF4-FFF2-40B4-BE49-F238E27FC236}">
                <a16:creationId xmlns:a16="http://schemas.microsoft.com/office/drawing/2014/main" id="{0A011BD3-2A33-4F29-A6CF-FC394B8088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-706723" y="1737360"/>
            <a:ext cx="8971962" cy="449999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4C0A1280-9A07-4E0E-B268-395BCC422ED3}"/>
                  </a:ext>
                </a:extLst>
              </p:cNvPr>
              <p:cNvSpPr txBox="1"/>
              <p:nvPr/>
            </p:nvSpPr>
            <p:spPr>
              <a:xfrm>
                <a:off x="8734245" y="2022694"/>
                <a:ext cx="2374817" cy="10772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1600" i="1" dirty="0"/>
                  <a:t>References: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l-G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az-Cyrl-AZ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Ѳ</m:t>
                        </m:r>
                      </m:e>
                      <m:sub>
                        <m:r>
                          <a:rPr lang="it-IT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m:rPr>
                        <m:nor/>
                      </m:rPr>
                      <a:rPr lang="it-IT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= 0°</m:t>
                    </m:r>
                  </m:oMath>
                </a14:m>
                <a:endParaRPr lang="it-IT" sz="16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l-G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ν</m:t>
                        </m:r>
                      </m:e>
                      <m:sub>
                        <m:r>
                          <a:rPr lang="it-IT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m:rPr>
                        <m:nor/>
                      </m:rPr>
                      <a:rPr lang="it-IT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r>
                      <m:rPr>
                        <m:nor/>
                      </m:rPr>
                      <a:rPr lang="it-IT" sz="1600" b="0" i="1" dirty="0" smtClean="0">
                        <a:ea typeface="Cambria Math" panose="02040503050406030204" pitchFamily="18" charset="0"/>
                      </a:rPr>
                      <m:t>step</m:t>
                    </m:r>
                    <m:r>
                      <m:rPr>
                        <m:nor/>
                      </m:rPr>
                      <a:rPr lang="it-IT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(0, 0.25) </m:t>
                    </m:r>
                    <m:r>
                      <m:rPr>
                        <m:nor/>
                      </m:rPr>
                      <a:rPr lang="it-IT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</m:t>
                    </m:r>
                    <m:r>
                      <m:rPr>
                        <m:nor/>
                      </m:rPr>
                      <a:rPr lang="it-IT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r>
                      <m:rPr>
                        <m:nor/>
                      </m:rPr>
                      <a:rPr lang="it-IT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</m:t>
                    </m:r>
                  </m:oMath>
                </a14:m>
                <a:endParaRPr lang="it-IT" sz="16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sz="1600" dirty="0"/>
                  <a:t>Slope: </a:t>
                </a:r>
                <a14:m>
                  <m:oMath xmlns:m="http://schemas.openxmlformats.org/officeDocument/2006/math">
                    <m:r>
                      <a:rPr lang="it-IT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0°</m:t>
                    </m:r>
                  </m:oMath>
                </a14:m>
                <a:endParaRPr lang="it-IT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4C0A1280-9A07-4E0E-B268-395BCC422E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4245" y="2022694"/>
                <a:ext cx="2374817" cy="1077218"/>
              </a:xfrm>
              <a:prstGeom prst="rect">
                <a:avLst/>
              </a:prstGeom>
              <a:blipFill>
                <a:blip r:embed="rId6"/>
                <a:stretch>
                  <a:fillRect l="-1542" t="-1695" b="-621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Registrazione schermo 3">
            <a:hlinkClick r:id="" action="ppaction://media"/>
            <a:extLst>
              <a:ext uri="{FF2B5EF4-FFF2-40B4-BE49-F238E27FC236}">
                <a16:creationId xmlns:a16="http://schemas.microsoft.com/office/drawing/2014/main" id="{B444F2F9-31E2-4F2C-834E-965D071E105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642371" y="4019162"/>
            <a:ext cx="4549629" cy="2051344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BFBEA49A-AA53-46CD-8D9A-ADC00426D372}"/>
              </a:ext>
            </a:extLst>
          </p:cNvPr>
          <p:cNvSpPr txBox="1"/>
          <p:nvPr/>
        </p:nvSpPr>
        <p:spPr>
          <a:xfrm>
            <a:off x="11226508" y="5826394"/>
            <a:ext cx="7745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100" dirty="0"/>
              <a:t>Speed x10</a:t>
            </a:r>
          </a:p>
        </p:txBody>
      </p:sp>
    </p:spTree>
    <p:extLst>
      <p:ext uri="{BB962C8B-B14F-4D97-AF65-F5344CB8AC3E}">
        <p14:creationId xmlns:p14="http://schemas.microsoft.com/office/powerpoint/2010/main" val="1546290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2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DEC7AA4-0F9F-4ADA-BF13-F1FA9BBB3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Control Test, 2/6</a:t>
            </a:r>
          </a:p>
        </p:txBody>
      </p:sp>
      <p:pic>
        <p:nvPicPr>
          <p:cNvPr id="8" name="Elemento grafico 7">
            <a:extLst>
              <a:ext uri="{FF2B5EF4-FFF2-40B4-BE49-F238E27FC236}">
                <a16:creationId xmlns:a16="http://schemas.microsoft.com/office/drawing/2014/main" id="{0A011BD3-2A33-4F29-A6CF-FC394B8088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-647999" y="1800000"/>
            <a:ext cx="8971960" cy="449999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4C0A1280-9A07-4E0E-B268-395BCC422ED3}"/>
                  </a:ext>
                </a:extLst>
              </p:cNvPr>
              <p:cNvSpPr txBox="1"/>
              <p:nvPr/>
            </p:nvSpPr>
            <p:spPr>
              <a:xfrm>
                <a:off x="8734245" y="2022694"/>
                <a:ext cx="2374817" cy="10772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1600" i="1" dirty="0"/>
                  <a:t>References: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l-G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az-Cyrl-AZ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Ѳ</m:t>
                        </m:r>
                      </m:e>
                      <m:sub>
                        <m:r>
                          <a:rPr lang="it-IT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m:rPr>
                        <m:nor/>
                      </m:rPr>
                      <a:rPr lang="it-IT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= </m:t>
                    </m:r>
                    <m:r>
                      <m:rPr>
                        <m:nor/>
                      </m:rPr>
                      <a:rPr lang="it-IT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step</m:t>
                    </m:r>
                    <m:r>
                      <m:rPr>
                        <m:nor/>
                      </m:rPr>
                      <a:rPr lang="it-IT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(0,90)°</m:t>
                    </m:r>
                  </m:oMath>
                </a14:m>
                <a:endParaRPr lang="it-IT" sz="16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l-G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ν</m:t>
                        </m:r>
                      </m:e>
                      <m:sub>
                        <m:r>
                          <a:rPr lang="it-IT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m:rPr>
                        <m:nor/>
                      </m:rPr>
                      <a:rPr lang="it-IT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r>
                      <m:rPr>
                        <m:nor/>
                      </m:rPr>
                      <a:rPr lang="it-IT" sz="1600" b="0" i="1" dirty="0" smtClean="0">
                        <a:ea typeface="Cambria Math" panose="02040503050406030204" pitchFamily="18" charset="0"/>
                      </a:rPr>
                      <m:t>step</m:t>
                    </m:r>
                    <m:r>
                      <m:rPr>
                        <m:nor/>
                      </m:rPr>
                      <a:rPr lang="it-IT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(0, 0.25) </m:t>
                    </m:r>
                    <m:r>
                      <m:rPr>
                        <m:nor/>
                      </m:rPr>
                      <a:rPr lang="it-IT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</m:t>
                    </m:r>
                    <m:r>
                      <m:rPr>
                        <m:nor/>
                      </m:rPr>
                      <a:rPr lang="it-IT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r>
                      <m:rPr>
                        <m:nor/>
                      </m:rPr>
                      <a:rPr lang="it-IT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</m:t>
                    </m:r>
                  </m:oMath>
                </a14:m>
                <a:endParaRPr lang="it-IT" sz="16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sz="1600" dirty="0"/>
                  <a:t>Slope: </a:t>
                </a:r>
                <a14:m>
                  <m:oMath xmlns:m="http://schemas.openxmlformats.org/officeDocument/2006/math">
                    <m:r>
                      <a:rPr lang="it-IT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0°</m:t>
                    </m:r>
                  </m:oMath>
                </a14:m>
                <a:endParaRPr lang="it-IT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4C0A1280-9A07-4E0E-B268-395BCC422E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4245" y="2022694"/>
                <a:ext cx="2374817" cy="1077218"/>
              </a:xfrm>
              <a:prstGeom prst="rect">
                <a:avLst/>
              </a:prstGeom>
              <a:blipFill>
                <a:blip r:embed="rId6"/>
                <a:stretch>
                  <a:fillRect l="-1542" t="-1695" b="-621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Registrazione schermo 2">
            <a:hlinkClick r:id="" action="ppaction://media"/>
            <a:extLst>
              <a:ext uri="{FF2B5EF4-FFF2-40B4-BE49-F238E27FC236}">
                <a16:creationId xmlns:a16="http://schemas.microsoft.com/office/drawing/2014/main" id="{BD9422B0-85B2-46D4-8715-960ACF56EFD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713261" y="3923855"/>
            <a:ext cx="4416783" cy="1991446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7103939C-CD1B-49BC-95B0-50AA6484A727}"/>
              </a:ext>
            </a:extLst>
          </p:cNvPr>
          <p:cNvSpPr txBox="1"/>
          <p:nvPr/>
        </p:nvSpPr>
        <p:spPr>
          <a:xfrm>
            <a:off x="11109062" y="5653691"/>
            <a:ext cx="7745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dirty="0"/>
              <a:t>Speed x10</a:t>
            </a:r>
          </a:p>
        </p:txBody>
      </p:sp>
    </p:spTree>
    <p:extLst>
      <p:ext uri="{BB962C8B-B14F-4D97-AF65-F5344CB8AC3E}">
        <p14:creationId xmlns:p14="http://schemas.microsoft.com/office/powerpoint/2010/main" val="3024722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4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DEC7AA4-0F9F-4ADA-BF13-F1FA9BBB3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Control Test, 3/6</a:t>
            </a:r>
          </a:p>
        </p:txBody>
      </p:sp>
      <p:pic>
        <p:nvPicPr>
          <p:cNvPr id="8" name="Elemento grafico 7">
            <a:extLst>
              <a:ext uri="{FF2B5EF4-FFF2-40B4-BE49-F238E27FC236}">
                <a16:creationId xmlns:a16="http://schemas.microsoft.com/office/drawing/2014/main" id="{0A011BD3-2A33-4F29-A6CF-FC394B8088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-647999" y="1800000"/>
            <a:ext cx="8971960" cy="449999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4C0A1280-9A07-4E0E-B268-395BCC422ED3}"/>
                  </a:ext>
                </a:extLst>
              </p:cNvPr>
              <p:cNvSpPr txBox="1"/>
              <p:nvPr/>
            </p:nvSpPr>
            <p:spPr>
              <a:xfrm>
                <a:off x="8734245" y="2022694"/>
                <a:ext cx="2374817" cy="10772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1600" i="1" dirty="0"/>
                  <a:t>References: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l-G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az-Cyrl-AZ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Ѳ</m:t>
                        </m:r>
                      </m:e>
                      <m:sub>
                        <m:r>
                          <a:rPr lang="it-IT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m:rPr>
                        <m:nor/>
                      </m:rPr>
                      <a:rPr lang="it-IT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= </m:t>
                    </m:r>
                    <m:r>
                      <m:rPr>
                        <m:nor/>
                      </m:rPr>
                      <a:rPr lang="it-IT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step</m:t>
                    </m:r>
                    <m:r>
                      <m:rPr>
                        <m:nor/>
                      </m:rPr>
                      <a:rPr lang="it-IT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(0,−90)°</m:t>
                    </m:r>
                  </m:oMath>
                </a14:m>
                <a:endParaRPr lang="it-IT" sz="16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l-G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ν</m:t>
                        </m:r>
                      </m:e>
                      <m:sub>
                        <m:r>
                          <a:rPr lang="it-IT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m:rPr>
                        <m:nor/>
                      </m:rPr>
                      <a:rPr lang="it-IT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r>
                      <m:rPr>
                        <m:nor/>
                      </m:rPr>
                      <a:rPr lang="it-IT" sz="1600" b="0" i="1" dirty="0" smtClean="0">
                        <a:ea typeface="Cambria Math" panose="02040503050406030204" pitchFamily="18" charset="0"/>
                      </a:rPr>
                      <m:t>step</m:t>
                    </m:r>
                    <m:r>
                      <m:rPr>
                        <m:nor/>
                      </m:rPr>
                      <a:rPr lang="it-IT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(0, 0.25) </m:t>
                    </m:r>
                    <m:r>
                      <m:rPr>
                        <m:nor/>
                      </m:rPr>
                      <a:rPr lang="it-IT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</m:t>
                    </m:r>
                    <m:r>
                      <m:rPr>
                        <m:nor/>
                      </m:rPr>
                      <a:rPr lang="it-IT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r>
                      <m:rPr>
                        <m:nor/>
                      </m:rPr>
                      <a:rPr lang="it-IT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</m:t>
                    </m:r>
                  </m:oMath>
                </a14:m>
                <a:endParaRPr lang="it-IT" sz="16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sz="1600" dirty="0"/>
                  <a:t>Slope: </a:t>
                </a:r>
                <a14:m>
                  <m:oMath xmlns:m="http://schemas.openxmlformats.org/officeDocument/2006/math">
                    <m:r>
                      <a:rPr lang="it-IT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15°</m:t>
                    </m:r>
                  </m:oMath>
                </a14:m>
                <a:endParaRPr lang="it-IT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4C0A1280-9A07-4E0E-B268-395BCC422E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4245" y="2022694"/>
                <a:ext cx="2374817" cy="1077218"/>
              </a:xfrm>
              <a:prstGeom prst="rect">
                <a:avLst/>
              </a:prstGeom>
              <a:blipFill>
                <a:blip r:embed="rId6"/>
                <a:stretch>
                  <a:fillRect l="-1542" t="-1695" b="-621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Registrazione schermo 4">
            <a:hlinkClick r:id="" action="ppaction://media"/>
            <a:extLst>
              <a:ext uri="{FF2B5EF4-FFF2-40B4-BE49-F238E27FC236}">
                <a16:creationId xmlns:a16="http://schemas.microsoft.com/office/drawing/2014/main" id="{E78BCC2E-9029-4887-B101-4E22ECCFCB1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597595" y="3954045"/>
            <a:ext cx="4511302" cy="2034063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F11C484E-FE6C-4458-8E2A-27698F793425}"/>
              </a:ext>
            </a:extLst>
          </p:cNvPr>
          <p:cNvSpPr txBox="1"/>
          <p:nvPr/>
        </p:nvSpPr>
        <p:spPr>
          <a:xfrm>
            <a:off x="11334326" y="5751638"/>
            <a:ext cx="7745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100" dirty="0"/>
              <a:t>Speed x10</a:t>
            </a:r>
          </a:p>
        </p:txBody>
      </p:sp>
    </p:spTree>
    <p:extLst>
      <p:ext uri="{BB962C8B-B14F-4D97-AF65-F5344CB8AC3E}">
        <p14:creationId xmlns:p14="http://schemas.microsoft.com/office/powerpoint/2010/main" val="3396080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2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DEC7AA4-0F9F-4ADA-BF13-F1FA9BBB3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Control Test, 4/6</a:t>
            </a:r>
          </a:p>
        </p:txBody>
      </p:sp>
      <p:pic>
        <p:nvPicPr>
          <p:cNvPr id="8" name="Elemento grafico 7">
            <a:extLst>
              <a:ext uri="{FF2B5EF4-FFF2-40B4-BE49-F238E27FC236}">
                <a16:creationId xmlns:a16="http://schemas.microsoft.com/office/drawing/2014/main" id="{0A011BD3-2A33-4F29-A6CF-FC394B8088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-647998" y="1800000"/>
            <a:ext cx="8971958" cy="449999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4C0A1280-9A07-4E0E-B268-395BCC422ED3}"/>
                  </a:ext>
                </a:extLst>
              </p:cNvPr>
              <p:cNvSpPr txBox="1"/>
              <p:nvPr/>
            </p:nvSpPr>
            <p:spPr>
              <a:xfrm>
                <a:off x="8734245" y="2022694"/>
                <a:ext cx="2374817" cy="15696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1600" i="1" dirty="0"/>
                  <a:t>References: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l-G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az-Cyrl-AZ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Ѳ</m:t>
                        </m:r>
                      </m:e>
                      <m:sub>
                        <m:r>
                          <a:rPr lang="it-IT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m:rPr>
                        <m:nor/>
                      </m:rPr>
                      <a:rPr lang="it-IT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= </m:t>
                    </m:r>
                    <m:r>
                      <m:rPr>
                        <m:nor/>
                      </m:rPr>
                      <a:rPr lang="it-IT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step</m:t>
                    </m:r>
                    <m:r>
                      <m:rPr>
                        <m:nor/>
                      </m:rPr>
                      <a:rPr lang="it-IT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(0,−90)°</m:t>
                    </m:r>
                  </m:oMath>
                </a14:m>
                <a:endParaRPr lang="it-IT" sz="16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l-G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ν</m:t>
                        </m:r>
                      </m:e>
                      <m:sub>
                        <m:r>
                          <a:rPr lang="it-IT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m:rPr>
                        <m:nor/>
                      </m:rPr>
                      <a:rPr lang="it-IT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r>
                      <m:rPr>
                        <m:nor/>
                      </m:rPr>
                      <a:rPr lang="it-IT" sz="1600" b="0" i="1" dirty="0" smtClean="0">
                        <a:ea typeface="Cambria Math" panose="02040503050406030204" pitchFamily="18" charset="0"/>
                      </a:rPr>
                      <m:t>step</m:t>
                    </m:r>
                    <m:r>
                      <m:rPr>
                        <m:nor/>
                      </m:rPr>
                      <a:rPr lang="it-IT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(0, 0.25) </m:t>
                    </m:r>
                    <m:r>
                      <m:rPr>
                        <m:nor/>
                      </m:rPr>
                      <a:rPr lang="it-IT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</m:t>
                    </m:r>
                    <m:r>
                      <m:rPr>
                        <m:nor/>
                      </m:rPr>
                      <a:rPr lang="it-IT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r>
                      <m:rPr>
                        <m:nor/>
                      </m:rPr>
                      <a:rPr lang="it-IT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</m:t>
                    </m:r>
                  </m:oMath>
                </a14:m>
                <a:endParaRPr lang="it-IT" sz="16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sz="1600" dirty="0"/>
                  <a:t>Slope: </a:t>
                </a:r>
                <a14:m>
                  <m:oMath xmlns:m="http://schemas.openxmlformats.org/officeDocument/2006/math">
                    <m:r>
                      <a:rPr lang="it-IT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15°</m:t>
                    </m:r>
                  </m:oMath>
                </a14:m>
                <a:endParaRPr lang="it-IT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az-Cyrl-AZ" sz="1600" dirty="0" smtClean="0"/>
                      <m:t>ф</m:t>
                    </m:r>
                    <m:r>
                      <m:rPr>
                        <m:nor/>
                      </m:rPr>
                      <a:rPr lang="it-IT" sz="1600" i="1" dirty="0" smtClean="0"/>
                      <m:t>(0) = </m:t>
                    </m:r>
                    <m:r>
                      <m:rPr>
                        <m:nor/>
                      </m:rPr>
                      <a:rPr lang="it-IT" sz="1600" b="0" i="1" dirty="0" smtClean="0"/>
                      <m:t>−20</m:t>
                    </m:r>
                    <m:r>
                      <m:rPr>
                        <m:nor/>
                      </m:rPr>
                      <a:rPr lang="it-IT" sz="1600" i="1" dirty="0" smtClean="0"/>
                      <m:t>°</m:t>
                    </m:r>
                  </m:oMath>
                </a14:m>
                <a:endParaRPr lang="it-IT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it-IT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4C0A1280-9A07-4E0E-B268-395BCC422E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4245" y="2022694"/>
                <a:ext cx="2374817" cy="1569660"/>
              </a:xfrm>
              <a:prstGeom prst="rect">
                <a:avLst/>
              </a:prstGeom>
              <a:blipFill>
                <a:blip r:embed="rId6"/>
                <a:stretch>
                  <a:fillRect l="-1542" t="-116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Registrazione schermo 4">
            <a:hlinkClick r:id="" action="ppaction://media"/>
            <a:extLst>
              <a:ext uri="{FF2B5EF4-FFF2-40B4-BE49-F238E27FC236}">
                <a16:creationId xmlns:a16="http://schemas.microsoft.com/office/drawing/2014/main" id="{A84BCB94-F921-44B7-9D4A-B496614B155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688124" y="3899241"/>
            <a:ext cx="4440910" cy="2002325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F11C484E-FE6C-4458-8E2A-27698F793425}"/>
              </a:ext>
            </a:extLst>
          </p:cNvPr>
          <p:cNvSpPr txBox="1"/>
          <p:nvPr/>
        </p:nvSpPr>
        <p:spPr>
          <a:xfrm>
            <a:off x="11287666" y="5639956"/>
            <a:ext cx="7745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100" dirty="0"/>
              <a:t>Speed x10</a:t>
            </a:r>
          </a:p>
        </p:txBody>
      </p:sp>
    </p:spTree>
    <p:extLst>
      <p:ext uri="{BB962C8B-B14F-4D97-AF65-F5344CB8AC3E}">
        <p14:creationId xmlns:p14="http://schemas.microsoft.com/office/powerpoint/2010/main" val="2146833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7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0B75BCE-7995-4CAF-B549-1A2CC0EF4D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Dynamics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82326422-F7FA-49AA-BCD6-808B460488E7}"/>
                  </a:ext>
                </a:extLst>
              </p:cNvPr>
              <p:cNvSpPr txBox="1"/>
              <p:nvPr/>
            </p:nvSpPr>
            <p:spPr>
              <a:xfrm>
                <a:off x="1207363" y="2528371"/>
                <a:ext cx="4338752" cy="7194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it-IT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d>
                                <m:d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</m:d>
                              <m:acc>
                                <m:accPr>
                                  <m:chr m:val="̈"/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</m:acc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d>
                                <m:d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acc>
                                    <m:accPr>
                                      <m:chr m:val="̇"/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</m:acc>
                                </m:e>
                              </m:d>
                              <m:acc>
                                <m:accPr>
                                  <m:chr m:val="̇"/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</m:acc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  <m:d>
                                <m:d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</m:d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p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</m:d>
                              <m:r>
                                <m:rPr>
                                  <m:sty m:val="p"/>
                                </m:rPr>
                                <a:rPr lang="el-GR" b="0" i="1" smtClean="0">
                                  <a:latin typeface="Cambria Math" panose="02040503050406030204" pitchFamily="18" charset="0"/>
                                </a:rPr>
                                <m:t>λ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d>
                                <m:d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</m:d>
                              <m:acc>
                                <m:accPr>
                                  <m:chr m:val="̇"/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</m:acc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82326422-F7FA-49AA-BCD6-808B460488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7363" y="2528371"/>
                <a:ext cx="4338752" cy="71942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962F84DE-AC6B-4B48-B8CB-F017BA8393F8}"/>
                  </a:ext>
                </a:extLst>
              </p:cNvPr>
              <p:cNvSpPr txBox="1"/>
              <p:nvPr/>
            </p:nvSpPr>
            <p:spPr>
              <a:xfrm>
                <a:off x="7333488" y="2637625"/>
                <a:ext cx="26666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dirty="0"/>
                  <a:t>With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=[</m:t>
                    </m:r>
                    <m:r>
                      <m:rPr>
                        <m:nor/>
                      </m:rPr>
                      <a:rPr lang="it-IT" i="1" dirty="0"/>
                      <m:t>x</m:t>
                    </m:r>
                    <m:r>
                      <m:rPr>
                        <m:nor/>
                      </m:rPr>
                      <a:rPr lang="it-IT" dirty="0"/>
                      <m:t>, </m:t>
                    </m:r>
                    <m:r>
                      <m:rPr>
                        <m:nor/>
                      </m:rPr>
                      <a:rPr lang="it-IT" i="1" dirty="0"/>
                      <m:t>y</m:t>
                    </m:r>
                    <m:r>
                      <m:rPr>
                        <m:nor/>
                      </m:rPr>
                      <a:rPr lang="it-IT" dirty="0"/>
                      <m:t>,</m:t>
                    </m:r>
                    <m:r>
                      <m:rPr>
                        <m:nor/>
                      </m:rPr>
                      <a:rPr lang="az-Cyrl-AZ" dirty="0"/>
                      <m:t> </m:t>
                    </m:r>
                    <m:r>
                      <m:rPr>
                        <m:nor/>
                      </m:rPr>
                      <a:rPr lang="az-Cyrl-AZ" i="1" dirty="0"/>
                      <m:t>Ѳ</m:t>
                    </m:r>
                    <m:r>
                      <m:rPr>
                        <m:nor/>
                      </m:rPr>
                      <a:rPr lang="it-IT" i="1" dirty="0"/>
                      <m:t>,</m:t>
                    </m:r>
                    <m:r>
                      <m:rPr>
                        <m:nor/>
                      </m:rPr>
                      <a:rPr lang="az-Cyrl-AZ" i="1" dirty="0"/>
                      <m:t> </m:t>
                    </m:r>
                    <m:r>
                      <m:rPr>
                        <m:nor/>
                      </m:rPr>
                      <a:rPr lang="az-Cyrl-AZ" dirty="0"/>
                      <m:t>ф</m:t>
                    </m:r>
                    <m:r>
                      <m:rPr>
                        <m:nor/>
                      </m:rPr>
                      <a:rPr lang="it-IT" i="1" dirty="0"/>
                      <m:t>,</m:t>
                    </m:r>
                    <m:r>
                      <m:rPr>
                        <m:nor/>
                      </m:rPr>
                      <a:rPr lang="az-Cyrl-AZ" i="1" dirty="0"/>
                      <m:t> </m:t>
                    </m:r>
                    <m:r>
                      <m:rPr>
                        <m:nor/>
                      </m:rPr>
                      <a:rPr lang="el-GR" i="1" dirty="0"/>
                      <m:t>γ</m:t>
                    </m:r>
                    <m:r>
                      <m:rPr>
                        <m:nor/>
                      </m:rPr>
                      <a:rPr lang="it-IT" i="1" baseline="-25000" dirty="0"/>
                      <m:t>r</m:t>
                    </m:r>
                    <m:r>
                      <m:rPr>
                        <m:nor/>
                      </m:rPr>
                      <a:rPr lang="it-IT" i="1" baseline="-25000" dirty="0"/>
                      <m:t> ,</m:t>
                    </m:r>
                    <m:r>
                      <m:rPr>
                        <m:nor/>
                      </m:rPr>
                      <a:rPr lang="el-GR" i="1" dirty="0"/>
                      <m:t> </m:t>
                    </m:r>
                    <m:r>
                      <m:rPr>
                        <m:nor/>
                      </m:rPr>
                      <a:rPr lang="el-GR" i="1" dirty="0"/>
                      <m:t>γ</m:t>
                    </m:r>
                    <m:r>
                      <m:rPr>
                        <m:nor/>
                      </m:rPr>
                      <a:rPr lang="it-IT" i="1" baseline="-25000" dirty="0"/>
                      <m:t>l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it-IT" dirty="0"/>
              </a:p>
            </p:txBody>
          </p:sp>
        </mc:Choice>
        <mc:Fallback xmlns="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962F84DE-AC6B-4B48-B8CB-F017BA8393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3488" y="2637625"/>
                <a:ext cx="2666692" cy="369332"/>
              </a:xfrm>
              <a:prstGeom prst="rect">
                <a:avLst/>
              </a:prstGeom>
              <a:blipFill>
                <a:blip r:embed="rId3"/>
                <a:stretch>
                  <a:fillRect l="-1831" t="-10000" b="-2666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asellaDiTesto 4">
            <a:extLst>
              <a:ext uri="{FF2B5EF4-FFF2-40B4-BE49-F238E27FC236}">
                <a16:creationId xmlns:a16="http://schemas.microsoft.com/office/drawing/2014/main" id="{595CBD3F-59BD-488A-A588-13C8C58C4427}"/>
              </a:ext>
            </a:extLst>
          </p:cNvPr>
          <p:cNvSpPr txBox="1"/>
          <p:nvPr/>
        </p:nvSpPr>
        <p:spPr>
          <a:xfrm>
            <a:off x="1207363" y="1948199"/>
            <a:ext cx="3233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/>
              <a:t>Constrained</a:t>
            </a:r>
            <a:r>
              <a:rPr lang="it-IT" dirty="0"/>
              <a:t> dynamics </a:t>
            </a:r>
            <a:r>
              <a:rPr lang="it-IT" dirty="0" err="1"/>
              <a:t>equations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22244286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DEC7AA4-0F9F-4ADA-BF13-F1FA9BBB3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Control Test, 5/6</a:t>
            </a:r>
          </a:p>
        </p:txBody>
      </p:sp>
      <p:pic>
        <p:nvPicPr>
          <p:cNvPr id="8" name="Elemento grafico 7">
            <a:extLst>
              <a:ext uri="{FF2B5EF4-FFF2-40B4-BE49-F238E27FC236}">
                <a16:creationId xmlns:a16="http://schemas.microsoft.com/office/drawing/2014/main" id="{0A011BD3-2A33-4F29-A6CF-FC394B8088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-647998" y="1800000"/>
            <a:ext cx="8971958" cy="449999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4C0A1280-9A07-4E0E-B268-395BCC422ED3}"/>
                  </a:ext>
                </a:extLst>
              </p:cNvPr>
              <p:cNvSpPr txBox="1"/>
              <p:nvPr/>
            </p:nvSpPr>
            <p:spPr>
              <a:xfrm>
                <a:off x="8734245" y="2022694"/>
                <a:ext cx="2351734" cy="10772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1600" i="1" dirty="0"/>
                  <a:t>References: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l-G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az-Cyrl-AZ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Ѳ</m:t>
                        </m:r>
                      </m:e>
                      <m:sub>
                        <m:r>
                          <a:rPr lang="it-IT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m:rPr>
                        <m:nor/>
                      </m:rPr>
                      <a:rPr lang="it-IT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= </m:t>
                    </m:r>
                    <m:r>
                      <m:rPr>
                        <m:nor/>
                      </m:rPr>
                      <a:rPr lang="it-IT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step</m:t>
                    </m:r>
                    <m:r>
                      <m:rPr>
                        <m:nor/>
                      </m:rPr>
                      <a:rPr lang="it-IT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(0, 360)°</m:t>
                    </m:r>
                  </m:oMath>
                </a14:m>
                <a:endParaRPr lang="it-IT" sz="16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l-G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ν</m:t>
                        </m:r>
                      </m:e>
                      <m:sub>
                        <m:r>
                          <a:rPr lang="it-IT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m:rPr>
                        <m:nor/>
                      </m:rPr>
                      <a:rPr lang="it-IT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r>
                      <m:rPr>
                        <m:nor/>
                      </m:rPr>
                      <a:rPr lang="it-IT" sz="1600" b="0" i="1" dirty="0" smtClean="0">
                        <a:ea typeface="Cambria Math" panose="02040503050406030204" pitchFamily="18" charset="0"/>
                      </a:rPr>
                      <m:t>0 </m:t>
                    </m:r>
                    <m:r>
                      <m:rPr>
                        <m:nor/>
                      </m:rPr>
                      <a:rPr lang="it-IT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</m:t>
                    </m:r>
                    <m:r>
                      <m:rPr>
                        <m:nor/>
                      </m:rPr>
                      <a:rPr lang="it-IT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r>
                      <m:rPr>
                        <m:nor/>
                      </m:rPr>
                      <a:rPr lang="it-IT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</m:t>
                    </m:r>
                  </m:oMath>
                </a14:m>
                <a:endParaRPr lang="it-IT" sz="16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sz="1600" dirty="0"/>
                  <a:t>Slope: </a:t>
                </a:r>
                <a14:m>
                  <m:oMath xmlns:m="http://schemas.openxmlformats.org/officeDocument/2006/math">
                    <m:r>
                      <a:rPr lang="it-IT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𝑟𝑎𝑚𝑝</m:t>
                    </m:r>
                    <m:r>
                      <a:rPr lang="it-IT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(0,−15)°</m:t>
                    </m:r>
                  </m:oMath>
                </a14:m>
                <a:endParaRPr lang="it-IT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4C0A1280-9A07-4E0E-B268-395BCC422E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4245" y="2022694"/>
                <a:ext cx="2351734" cy="1077218"/>
              </a:xfrm>
              <a:prstGeom prst="rect">
                <a:avLst/>
              </a:prstGeom>
              <a:blipFill>
                <a:blip r:embed="rId6"/>
                <a:stretch>
                  <a:fillRect l="-1554" t="-1695" b="-621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Registrazione schermo 3">
            <a:hlinkClick r:id="" action="ppaction://media"/>
            <a:extLst>
              <a:ext uri="{FF2B5EF4-FFF2-40B4-BE49-F238E27FC236}">
                <a16:creationId xmlns:a16="http://schemas.microsoft.com/office/drawing/2014/main" id="{45AEC1B2-91FE-47B9-9EB7-8D91A769919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566871" y="3972519"/>
            <a:ext cx="4514642" cy="2035569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70B94DDD-6D1A-4AE0-B83B-9EF2EC4A8E63}"/>
              </a:ext>
            </a:extLst>
          </p:cNvPr>
          <p:cNvSpPr txBox="1"/>
          <p:nvPr/>
        </p:nvSpPr>
        <p:spPr>
          <a:xfrm>
            <a:off x="11306942" y="5746478"/>
            <a:ext cx="7745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100" dirty="0"/>
              <a:t>Speed x10</a:t>
            </a:r>
          </a:p>
        </p:txBody>
      </p:sp>
    </p:spTree>
    <p:extLst>
      <p:ext uri="{BB962C8B-B14F-4D97-AF65-F5344CB8AC3E}">
        <p14:creationId xmlns:p14="http://schemas.microsoft.com/office/powerpoint/2010/main" val="3405608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6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DEC7AA4-0F9F-4ADA-BF13-F1FA9BBB3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Control Test, 6/6</a:t>
            </a:r>
          </a:p>
        </p:txBody>
      </p:sp>
      <p:pic>
        <p:nvPicPr>
          <p:cNvPr id="8" name="Elemento grafico 7">
            <a:extLst>
              <a:ext uri="{FF2B5EF4-FFF2-40B4-BE49-F238E27FC236}">
                <a16:creationId xmlns:a16="http://schemas.microsoft.com/office/drawing/2014/main" id="{0A011BD3-2A33-4F29-A6CF-FC394B8088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-647997" y="1800000"/>
            <a:ext cx="8971956" cy="449999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4C0A1280-9A07-4E0E-B268-395BCC422ED3}"/>
                  </a:ext>
                </a:extLst>
              </p:cNvPr>
              <p:cNvSpPr txBox="1"/>
              <p:nvPr/>
            </p:nvSpPr>
            <p:spPr>
              <a:xfrm>
                <a:off x="8734245" y="2022694"/>
                <a:ext cx="2655214" cy="10772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1600" i="1" dirty="0"/>
                  <a:t>References: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l-G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az-Cyrl-AZ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Ѳ</m:t>
                        </m:r>
                      </m:e>
                      <m:sub>
                        <m:r>
                          <a:rPr lang="it-IT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m:rPr>
                        <m:nor/>
                      </m:rPr>
                      <a:rPr lang="it-IT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= 0°</m:t>
                    </m:r>
                  </m:oMath>
                </a14:m>
                <a:endParaRPr lang="it-IT" sz="16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l-G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ν</m:t>
                        </m:r>
                      </m:e>
                      <m:sub>
                        <m:r>
                          <a:rPr lang="it-IT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m:rPr>
                        <m:nor/>
                      </m:rPr>
                      <a:rPr lang="it-IT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r>
                      <m:rPr>
                        <m:nor/>
                      </m:rPr>
                      <a:rPr lang="it-IT" sz="1600" i="1" dirty="0">
                        <a:ea typeface="Cambria Math" panose="02040503050406030204" pitchFamily="18" charset="0"/>
                      </a:rPr>
                      <m:t>step</m:t>
                    </m:r>
                    <m:r>
                      <m:rPr>
                        <m:nor/>
                      </m:rPr>
                      <a:rPr lang="it-IT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(0, 0.25) </m:t>
                    </m:r>
                    <m:r>
                      <m:rPr>
                        <m:nor/>
                      </m:rPr>
                      <a:rPr lang="it-IT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</m:t>
                    </m:r>
                    <m:r>
                      <m:rPr>
                        <m:nor/>
                      </m:rPr>
                      <a:rPr lang="it-IT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r>
                      <m:rPr>
                        <m:nor/>
                      </m:rPr>
                      <a:rPr lang="it-IT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</m:t>
                    </m:r>
                  </m:oMath>
                </a14:m>
                <a:endParaRPr lang="it-IT" sz="16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sz="1600" dirty="0"/>
                  <a:t>Slope: </a:t>
                </a:r>
                <a14:m>
                  <m:oMath xmlns:m="http://schemas.openxmlformats.org/officeDocument/2006/math">
                    <m:r>
                      <a:rPr lang="it-IT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𝑟𝑎𝑚𝑝</m:t>
                    </m:r>
                    <m:r>
                      <a:rPr lang="it-IT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(0,−20, 20)°</m:t>
                    </m:r>
                  </m:oMath>
                </a14:m>
                <a:endParaRPr lang="it-IT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4C0A1280-9A07-4E0E-B268-395BCC422E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4245" y="2022694"/>
                <a:ext cx="2655214" cy="1077218"/>
              </a:xfrm>
              <a:prstGeom prst="rect">
                <a:avLst/>
              </a:prstGeom>
              <a:blipFill>
                <a:blip r:embed="rId6"/>
                <a:stretch>
                  <a:fillRect l="-1379" t="-1695" b="-621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Registrazione schermo 4">
            <a:hlinkClick r:id="" action="ppaction://media"/>
            <a:extLst>
              <a:ext uri="{FF2B5EF4-FFF2-40B4-BE49-F238E27FC236}">
                <a16:creationId xmlns:a16="http://schemas.microsoft.com/office/drawing/2014/main" id="{2149E156-18D7-4E10-9B1B-B4F3576F8C5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566870" y="3967589"/>
            <a:ext cx="4510479" cy="2033692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9B63CE9A-FC68-4019-8B97-6C54C7B24536}"/>
              </a:ext>
            </a:extLst>
          </p:cNvPr>
          <p:cNvSpPr txBox="1"/>
          <p:nvPr/>
        </p:nvSpPr>
        <p:spPr>
          <a:xfrm>
            <a:off x="11155680" y="5739671"/>
            <a:ext cx="7745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100" dirty="0"/>
              <a:t>Speed x10</a:t>
            </a:r>
          </a:p>
        </p:txBody>
      </p:sp>
    </p:spTree>
    <p:extLst>
      <p:ext uri="{BB962C8B-B14F-4D97-AF65-F5344CB8AC3E}">
        <p14:creationId xmlns:p14="http://schemas.microsoft.com/office/powerpoint/2010/main" val="115271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7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A3A613E-D2A3-412B-9FC7-C92AE53C64B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/>
              <a:t>EGO – </a:t>
            </a:r>
            <a:r>
              <a:rPr lang="it-IT" dirty="0" err="1"/>
              <a:t>Waling</a:t>
            </a:r>
            <a:r>
              <a:rPr lang="it-IT" dirty="0"/>
              <a:t> on </a:t>
            </a:r>
            <a:r>
              <a:rPr lang="it-IT" dirty="0" err="1"/>
              <a:t>Slopes</a:t>
            </a:r>
            <a:endParaRPr lang="it-IT" dirty="0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6A1EED2B-0F85-46D8-8DCC-D0BE1C9BF3B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 err="1"/>
              <a:t>Modelling</a:t>
            </a:r>
            <a:r>
              <a:rPr lang="it-IT" dirty="0"/>
              <a:t> and control of an inverse </a:t>
            </a:r>
            <a:r>
              <a:rPr lang="it-IT" dirty="0" err="1"/>
              <a:t>pendulum</a:t>
            </a:r>
            <a:r>
              <a:rPr lang="it-IT" dirty="0"/>
              <a:t> over a </a:t>
            </a:r>
            <a:r>
              <a:rPr lang="it-IT" dirty="0" err="1"/>
              <a:t>unicycle</a:t>
            </a:r>
            <a:r>
              <a:rPr lang="it-IT" dirty="0"/>
              <a:t> on </a:t>
            </a:r>
            <a:r>
              <a:rPr lang="it-IT" dirty="0" err="1"/>
              <a:t>slopes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6273991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D6A7712-2191-4C13-B8C9-5BC2797E8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Dynamics </a:t>
            </a:r>
            <a:r>
              <a:rPr lang="it-IT" dirty="0" err="1"/>
              <a:t>Equations</a:t>
            </a:r>
            <a:r>
              <a:rPr lang="it-IT" dirty="0"/>
              <a:t> </a:t>
            </a:r>
            <a:r>
              <a:rPr lang="it-IT" dirty="0" err="1"/>
              <a:t>Matrices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32A012D6-D30A-434F-838B-0706682D60DF}"/>
                  </a:ext>
                </a:extLst>
              </p:cNvPr>
              <p:cNvSpPr txBox="1"/>
              <p:nvPr/>
            </p:nvSpPr>
            <p:spPr>
              <a:xfrm>
                <a:off x="730987" y="2153201"/>
                <a:ext cx="7525246" cy="32194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sSubSup>
                      <m:sSubSup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sub>
                      <m:sup>
                        <m:r>
                          <a:rPr lang="it-IT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sub>
                    </m:sSub>
                    <m:r>
                      <a:rPr lang="it-IT" i="1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i="1" smtClean="0">
                                <a:latin typeface="Cambria Math" panose="02040503050406030204" pitchFamily="18" charset="0"/>
                              </a:rPr>
                              <m:t>ω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sub>
                      <m:sup>
                        <m:r>
                          <a:rPr lang="it-IT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i="1">
                                <a:latin typeface="Cambria Math" panose="02040503050406030204" pitchFamily="18" charset="0"/>
                              </a:rPr>
                              <m:t>ω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it-IT" dirty="0"/>
                  <a:t> </a:t>
                </a:r>
                <a14:m>
                  <m:oMath xmlns:m="http://schemas.openxmlformats.org/officeDocument/2006/math">
                    <m:r>
                      <a:rPr lang="it-IT" b="0" i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sSubSup>
                      <m:sSubSup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sub>
                      <m:sup>
                        <m:r>
                          <a:rPr lang="it-IT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sub>
                    </m:sSub>
                    <m:r>
                      <a:rPr lang="it-IT" i="1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sub>
                      <m:sup>
                        <m:r>
                          <a:rPr lang="it-IT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it-IT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sSubSup>
                          <m:sSubSup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sSub>
                              <m:sSubPr>
                                <m:ctrlPr>
                                  <a:rPr lang="it-IT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</m:sub>
                          <m:sup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sSub>
                              <m:sSubPr>
                                <m:ctrlPr>
                                  <a:rPr lang="it-IT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</m:sub>
                        </m:sSub>
                        <m:r>
                          <a:rPr lang="it-IT" i="1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sSub>
                              <m:sSubPr>
                                <m:ctrlPr>
                                  <a:rPr lang="it-IT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l-GR" i="1">
                                    <a:latin typeface="Cambria Math" panose="02040503050406030204" pitchFamily="18" charset="0"/>
                                  </a:rPr>
                                  <m:t>ω</m:t>
                                </m:r>
                              </m:e>
                              <m:sub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</m:sub>
                          <m:sup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sSub>
                              <m:sSubPr>
                                <m:ctrlPr>
                                  <a:rPr lang="it-IT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l-GR" i="1">
                                    <a:latin typeface="Cambria Math" panose="02040503050406030204" pitchFamily="18" charset="0"/>
                                  </a:rPr>
                                  <m:t>ω</m:t>
                                </m:r>
                              </m:e>
                              <m:sub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</m:sub>
                        </m:s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it-IT" b="0" i="1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endParaRPr lang="it-IT" dirty="0"/>
              </a:p>
            </p:txBody>
          </p:sp>
        </mc:Choice>
        <mc:Fallback xmlns="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32A012D6-D30A-434F-838B-0706682D60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987" y="2153201"/>
                <a:ext cx="7525246" cy="321948"/>
              </a:xfrm>
              <a:prstGeom prst="rect">
                <a:avLst/>
              </a:prstGeom>
              <a:blipFill>
                <a:blip r:embed="rId2"/>
                <a:stretch>
                  <a:fillRect l="-1783" t="-11321" b="-3018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2AE26E35-FC43-4530-9618-FB7E8A2B4F07}"/>
                  </a:ext>
                </a:extLst>
              </p:cNvPr>
              <p:cNvSpPr txBox="1"/>
              <p:nvPr/>
            </p:nvSpPr>
            <p:spPr>
              <a:xfrm>
                <a:off x="8386497" y="2001966"/>
                <a:ext cx="1206933" cy="6297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sub>
                                  </m:sSub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l-GR" i="1">
                                          <a:latin typeface="Cambria Math" panose="02040503050406030204" pitchFamily="18" charset="0"/>
                                        </a:rPr>
                                        <m:t>ω</m:t>
                                      </m:r>
                                    </m:e>
                                    <m:sub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sub>
                                  </m:sSub>
                                </m:sub>
                              </m:sSub>
                            </m:den>
                          </m:f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;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2AE26E35-FC43-4530-9618-FB7E8A2B4F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6497" y="2001966"/>
                <a:ext cx="1206933" cy="62978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25DEE783-24A1-4EE2-92CE-8F2E26A1A316}"/>
                  </a:ext>
                </a:extLst>
              </p:cNvPr>
              <p:cNvSpPr txBox="1"/>
              <p:nvPr/>
            </p:nvSpPr>
            <p:spPr>
              <a:xfrm>
                <a:off x="9587110" y="2000556"/>
                <a:ext cx="1151277" cy="6320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sub>
                                  </m:sSub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l-GR" i="1">
                                          <a:latin typeface="Cambria Math" panose="02040503050406030204" pitchFamily="18" charset="0"/>
                                        </a:rPr>
                                        <m:t>ω</m:t>
                                      </m:r>
                                    </m:e>
                                    <m:sub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sub>
                                  </m:sSub>
                                </m:sub>
                              </m:sSub>
                            </m:den>
                          </m:f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;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25DEE783-24A1-4EE2-92CE-8F2E26A1A3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87110" y="2000556"/>
                <a:ext cx="1151277" cy="63209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DEB2E1FE-9328-423D-A9C2-34A051012886}"/>
                  </a:ext>
                </a:extLst>
              </p:cNvPr>
              <p:cNvSpPr txBox="1"/>
              <p:nvPr/>
            </p:nvSpPr>
            <p:spPr>
              <a:xfrm>
                <a:off x="10741120" y="2000556"/>
                <a:ext cx="1097928" cy="6311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l-GR" i="1">
                                          <a:latin typeface="Cambria Math" panose="02040503050406030204" pitchFamily="18" charset="0"/>
                                        </a:rPr>
                                        <m:t>ω</m:t>
                                      </m:r>
                                    </m:e>
                                    <m:sub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DEB2E1FE-9328-423D-A9C2-34A0510128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41120" y="2000556"/>
                <a:ext cx="1097928" cy="6311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1420BD7F-B109-41E5-A1B5-446ACC6FF8AD}"/>
                  </a:ext>
                </a:extLst>
              </p:cNvPr>
              <p:cNvSpPr txBox="1"/>
              <p:nvPr/>
            </p:nvSpPr>
            <p:spPr>
              <a:xfrm>
                <a:off x="748743" y="2888314"/>
                <a:ext cx="4561826" cy="5093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acc>
                              <m:accPr>
                                <m:chr m:val="̇"/>
                                <m:ctrlPr>
                                  <a:rPr lang="it-IT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it-IT" i="1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</m:acc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it-IT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  <m:e>
                        <m:f>
                          <m:f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d>
                          <m:d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it-IT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it-IT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it-IT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den>
                            </m:f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it-IT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it-IT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it-IT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den>
                            </m:f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it-IT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it-IT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it-IT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  <m:sSub>
                          <m:sSub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acc>
                              <m:accPr>
                                <m:chr m:val="̇"/>
                                <m:ctrlP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</m:acc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nary>
                  </m:oMath>
                </a14:m>
                <a:endParaRPr lang="it-IT" dirty="0"/>
              </a:p>
            </p:txBody>
          </p:sp>
        </mc:Choice>
        <mc:Fallback xmlns="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1420BD7F-B109-41E5-A1B5-446ACC6FF8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743" y="2888314"/>
                <a:ext cx="4561826" cy="50937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0FA16318-71FF-4585-823C-BBD24AA60AE1}"/>
                  </a:ext>
                </a:extLst>
              </p:cNvPr>
              <p:cNvSpPr txBox="1"/>
              <p:nvPr/>
            </p:nvSpPr>
            <p:spPr>
              <a:xfrm>
                <a:off x="748743" y="3874840"/>
                <a:ext cx="6587060" cy="3204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=− 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 </m:t>
                    </m:r>
                    <m:sSubSup>
                      <m:sSubSup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bSup>
                    <m:r>
                      <a:rPr lang="it-IT" b="0" i="1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it-IT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it-IT" i="1">
                        <a:latin typeface="Cambria Math" panose="02040503050406030204" pitchFamily="18" charset="0"/>
                      </a:rPr>
                      <m:t>𝑔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 </m:t>
                    </m:r>
                    <m:sSubSup>
                      <m:sSubSup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  <m:sup>
                        <m:r>
                          <a:rPr lang="it-IT" i="1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bSup>
                    <m:r>
                      <a:rPr lang="it-IT" b="0" i="0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it-IT" i="1">
                        <a:latin typeface="Cambria Math" panose="02040503050406030204" pitchFamily="18" charset="0"/>
                      </a:rPr>
                      <m:t>𝑔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 </m:t>
                    </m:r>
                    <m:sSubSup>
                      <m:sSubSup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  <m:sup>
                        <m:r>
                          <a:rPr lang="it-IT" i="1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bSup>
                  </m:oMath>
                </a14:m>
                <a:r>
                  <a:rPr lang="it-IT" dirty="0"/>
                  <a:t>     where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bSup>
                  </m:oMath>
                </a14:m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the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it-IT" dirty="0"/>
                  <a:t>-</a:t>
                </a:r>
                <a:r>
                  <a:rPr lang="it-IT" dirty="0" err="1"/>
                  <a:t>th</a:t>
                </a:r>
                <a:r>
                  <a:rPr lang="it-IT" dirty="0"/>
                  <a:t> </a:t>
                </a:r>
                <a:r>
                  <a:rPr lang="it-IT" dirty="0" err="1"/>
                  <a:t>column</a:t>
                </a:r>
                <a:endParaRPr lang="it-IT" dirty="0"/>
              </a:p>
            </p:txBody>
          </p:sp>
        </mc:Choice>
        <mc:Fallback xmlns="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0FA16318-71FF-4585-823C-BBD24AA60A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743" y="3874840"/>
                <a:ext cx="6587060" cy="320472"/>
              </a:xfrm>
              <a:prstGeom prst="rect">
                <a:avLst/>
              </a:prstGeom>
              <a:blipFill>
                <a:blip r:embed="rId7"/>
                <a:stretch>
                  <a:fillRect l="-2037" t="-17308" r="-1296" b="-3846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32FCE0C7-D38F-41B4-BC4D-FC928975B667}"/>
                  </a:ext>
                </a:extLst>
              </p:cNvPr>
              <p:cNvSpPr txBox="1"/>
              <p:nvPr/>
            </p:nvSpPr>
            <p:spPr>
              <a:xfrm>
                <a:off x="5567555" y="4223704"/>
                <a:ext cx="1217193" cy="19012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it-IT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it-IT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it-IT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it-IT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it-IT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it-IT" i="0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it-IT" i="0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it-IT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l-GR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τ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it-IT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it-IT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it-IT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</m:sub>
                                    </m:sSub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it-IT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l-GR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τ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it-IT" i="1" dirty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it-IT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e>
                                      <m:sub>
                                        <m:r>
                                          <a:rPr lang="it-IT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</m:sub>
                                    </m:sSub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it-IT" dirty="0">
                  <a:solidFill>
                    <a:schemeClr val="tx1"/>
                  </a:solidFill>
                </a:endParaRPr>
              </a:p>
              <a:p>
                <a:endParaRPr lang="it-IT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32FCE0C7-D38F-41B4-BC4D-FC928975B6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7555" y="4223704"/>
                <a:ext cx="1217193" cy="190122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B8ED7054-30A8-48B2-B98B-9FE212B4A5E8}"/>
                  </a:ext>
                </a:extLst>
              </p:cNvPr>
              <p:cNvSpPr txBox="1"/>
              <p:nvPr/>
            </p:nvSpPr>
            <p:spPr>
              <a:xfrm>
                <a:off x="748743" y="4779874"/>
                <a:ext cx="3312510" cy="4621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it-IT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sSub>
                          <m:sSub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sub>
                        </m:sSub>
                      </m:sup>
                      <m:e>
                        <m:sSub>
                          <m:sSub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f>
                          <m:f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num>
                          <m:den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acc>
                              <m:accPr>
                                <m:chr m:val="̇"/>
                                <m:ctrlP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acc>
                          </m:den>
                        </m:f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nary>
                          <m:naryPr>
                            <m:chr m:val="∑"/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sSub>
                              <m:sSubPr>
                                <m:ctrlP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sub>
                            </m:sSub>
                          </m:sup>
                          <m:e>
                            <m:sSub>
                              <m:sSubPr>
                                <m:ctrlP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  <m:sub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f>
                              <m:fPr>
                                <m:ctrlP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l-GR" b="0" i="1" smtClean="0">
                                        <a:latin typeface="Cambria Math" panose="02040503050406030204" pitchFamily="18" charset="0"/>
                                      </a:rPr>
                                      <m:t>ω</m:t>
                                    </m:r>
                                  </m:e>
                                  <m:sub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acc>
                                  <m:accPr>
                                    <m:chr m:val="̇"/>
                                    <m:ctrlP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it-IT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it-IT" i="1">
                                            <a:latin typeface="Cambria Math" panose="02040503050406030204" pitchFamily="18" charset="0"/>
                                          </a:rPr>
                                          <m:t>𝑞</m:t>
                                        </m:r>
                                      </m:e>
                                      <m:sub>
                                        <m:r>
                                          <a:rPr lang="it-IT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acc>
                              </m:den>
                            </m:f>
                          </m:e>
                        </m:nary>
                      </m:e>
                    </m:nary>
                  </m:oMath>
                </a14:m>
                <a:endParaRPr lang="it-IT" dirty="0"/>
              </a:p>
            </p:txBody>
          </p:sp>
        </mc:Choice>
        <mc:Fallback xmlns="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B8ED7054-30A8-48B2-B98B-9FE212B4A5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743" y="4779874"/>
                <a:ext cx="3312510" cy="46217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Freccia a destra 11">
            <a:extLst>
              <a:ext uri="{FF2B5EF4-FFF2-40B4-BE49-F238E27FC236}">
                <a16:creationId xmlns:a16="http://schemas.microsoft.com/office/drawing/2014/main" id="{4E68A3D6-2FC9-41CB-AEEC-FD118E0523BB}"/>
              </a:ext>
            </a:extLst>
          </p:cNvPr>
          <p:cNvSpPr/>
          <p:nvPr/>
        </p:nvSpPr>
        <p:spPr>
          <a:xfrm>
            <a:off x="4261081" y="4915498"/>
            <a:ext cx="1217193" cy="267690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326383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085D89F-05E4-44A5-ABE2-ABBBDF3D9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Constraints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38FBCAD6-5B08-4D39-AA6B-52E096487D71}"/>
                  </a:ext>
                </a:extLst>
              </p:cNvPr>
              <p:cNvSpPr txBox="1"/>
              <p:nvPr/>
            </p:nvSpPr>
            <p:spPr>
              <a:xfrm>
                <a:off x="1296142" y="2317072"/>
                <a:ext cx="67993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38FBCAD6-5B08-4D39-AA6B-52E096487D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6142" y="2317072"/>
                <a:ext cx="679930" cy="276999"/>
              </a:xfrm>
              <a:prstGeom prst="rect">
                <a:avLst/>
              </a:prstGeom>
              <a:blipFill>
                <a:blip r:embed="rId2"/>
                <a:stretch>
                  <a:fillRect l="-4505" r="-8108" b="-1521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asellaDiTesto 4">
            <a:extLst>
              <a:ext uri="{FF2B5EF4-FFF2-40B4-BE49-F238E27FC236}">
                <a16:creationId xmlns:a16="http://schemas.microsoft.com/office/drawing/2014/main" id="{CC23DFEB-A694-47FC-A1DC-28A21EB2C92C}"/>
              </a:ext>
            </a:extLst>
          </p:cNvPr>
          <p:cNvSpPr txBox="1"/>
          <p:nvPr/>
        </p:nvSpPr>
        <p:spPr>
          <a:xfrm>
            <a:off x="2317075" y="2270905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⇔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178E1C63-97BE-43BC-A46A-5E92029AB49D}"/>
                  </a:ext>
                </a:extLst>
              </p:cNvPr>
              <p:cNvSpPr txBox="1"/>
              <p:nvPr/>
            </p:nvSpPr>
            <p:spPr>
              <a:xfrm>
                <a:off x="2903338" y="2317072"/>
                <a:ext cx="244919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it-IT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az-Cyrl-AZ" i="1">
                                  <a:latin typeface="Cambria Math" panose="02040503050406030204" pitchFamily="18" charset="0"/>
                                </a:rPr>
                                <m:t>Ѳ</m:t>
                              </m:r>
                            </m:e>
                          </m:d>
                        </m:e>
                      </m:func>
                      <m:acc>
                        <m:accPr>
                          <m:chr m:val="̇"/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+</m:t>
                      </m:r>
                      <m:func>
                        <m:func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it-IT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az-Cyrl-AZ" i="1">
                                  <a:latin typeface="Cambria Math" panose="02040503050406030204" pitchFamily="18" charset="0"/>
                                </a:rPr>
                                <m:t>Ѳ</m:t>
                              </m:r>
                            </m:e>
                          </m:d>
                        </m:e>
                      </m:func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̇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178E1C63-97BE-43BC-A46A-5E92029AB4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3338" y="2317072"/>
                <a:ext cx="2449197" cy="276999"/>
              </a:xfrm>
              <a:prstGeom prst="rect">
                <a:avLst/>
              </a:prstGeom>
              <a:blipFill>
                <a:blip r:embed="rId3"/>
                <a:stretch>
                  <a:fillRect l="-995" t="-2174" r="-1990" b="-2391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D2D617C8-8B33-45EE-9259-235F4C3C175F}"/>
                  </a:ext>
                </a:extLst>
              </p:cNvPr>
              <p:cNvSpPr txBox="1"/>
              <p:nvPr/>
            </p:nvSpPr>
            <p:spPr>
              <a:xfrm>
                <a:off x="1393800" y="3462582"/>
                <a:ext cx="769954" cy="3007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sSub>
                            <m:sSubPr>
                              <m:ctrlPr>
                                <a:rPr lang="it-IT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D2D617C8-8B33-45EE-9259-235F4C3C17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3800" y="3462582"/>
                <a:ext cx="769954" cy="300788"/>
              </a:xfrm>
              <a:prstGeom prst="rect">
                <a:avLst/>
              </a:prstGeom>
              <a:blipFill>
                <a:blip r:embed="rId4"/>
                <a:stretch>
                  <a:fillRect l="-3968" r="-7143" b="-1632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asellaDiTesto 7">
            <a:extLst>
              <a:ext uri="{FF2B5EF4-FFF2-40B4-BE49-F238E27FC236}">
                <a16:creationId xmlns:a16="http://schemas.microsoft.com/office/drawing/2014/main" id="{275A9552-5CD9-410C-8AB6-90A5EA1D50B2}"/>
              </a:ext>
            </a:extLst>
          </p:cNvPr>
          <p:cNvSpPr txBox="1"/>
          <p:nvPr/>
        </p:nvSpPr>
        <p:spPr>
          <a:xfrm>
            <a:off x="2379221" y="3416415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⇔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3ABA06FE-B3F2-4BB5-B82B-9B83CC6F3D73}"/>
                  </a:ext>
                </a:extLst>
              </p:cNvPr>
              <p:cNvSpPr txBox="1"/>
              <p:nvPr/>
            </p:nvSpPr>
            <p:spPr>
              <a:xfrm>
                <a:off x="2838247" y="3155221"/>
                <a:ext cx="7375096" cy="8917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sSub>
                            <m:sSubPr>
                              <m:ctrlPr>
                                <a:rPr lang="it-IT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it-IT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sub>
                      </m:sSub>
                      <m:r>
                        <a:rPr lang="it-IT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sSub>
                            <m:sSubPr>
                              <m:ctrlPr>
                                <a:rPr lang="it-IT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e>
                            <m:sub>
                              <m:r>
                                <a:rPr lang="it-IT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sub>
                      </m:sSub>
                      <m:r>
                        <a:rPr lang="it-IT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it-IT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it-IT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it-IT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sSub>
                        <m:sSubPr>
                          <m:ctrlPr>
                            <a:rPr lang="it-IT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it-IT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it-IT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it-IT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acc>
                                  <m:accPr>
                                    <m:chr m:val="̇"/>
                                    <m:ctrlPr>
                                      <a:rPr lang="it-IT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it-IT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it-IT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it-IT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  <m:func>
                                  <m:funcPr>
                                    <m:ctrlPr>
                                      <a:rPr lang="it-IT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it-IT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it-IT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az-Cyrl-AZ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Ѳ</m:t>
                                        </m:r>
                                      </m:e>
                                    </m:d>
                                    <m:r>
                                      <a:rPr lang="it-IT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acc>
                                      <m:accPr>
                                        <m:chr m:val="̇"/>
                                        <m:ctrlPr>
                                          <a:rPr lang="it-IT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az-Cyrl-AZ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Ѳ</m:t>
                                        </m:r>
                                      </m:e>
                                    </m:acc>
                                  </m:e>
                                </m:func>
                              </m:e>
                            </m:mr>
                            <m:mr>
                              <m:e>
                                <m:acc>
                                  <m:accPr>
                                    <m:chr m:val="̇"/>
                                    <m:ctrlPr>
                                      <a:rPr lang="it-IT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it-IT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  <m:r>
                                  <a:rPr lang="it-IT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it-IT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  <m:func>
                                  <m:funcPr>
                                    <m:ctrlPr>
                                      <a:rPr lang="it-IT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it-IT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it-IT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az-Cyrl-AZ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Ѳ</m:t>
                                        </m:r>
                                      </m:e>
                                    </m:d>
                                    <m:r>
                                      <a:rPr lang="it-IT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acc>
                                      <m:accPr>
                                        <m:chr m:val="̇"/>
                                        <m:ctrlPr>
                                          <a:rPr lang="it-IT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az-Cyrl-AZ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Ѳ</m:t>
                                        </m:r>
                                      </m:e>
                                    </m:acc>
                                  </m:e>
                                </m:func>
                              </m:e>
                            </m:mr>
                            <m:mr>
                              <m:e>
                                <m:r>
                                  <a:rPr lang="it-IT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it-IT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it-IT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it-IT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it-IT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̇"/>
                                        <m:ctrlPr>
                                          <a:rPr lang="it-IT" i="1" dirty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l-GR" i="1" dirty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γ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it-IT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it-IT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  <m:d>
                                  <m:dPr>
                                    <m:ctrlPr>
                                      <a:rPr lang="it-IT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az-Cyrl-AZ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ф</m:t>
                                    </m:r>
                                  </m:e>
                                </m:d>
                                <m:r>
                                  <a:rPr lang="it-IT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acc>
                                  <m:accPr>
                                    <m:chr m:val="̇"/>
                                    <m:ctrlPr>
                                      <a:rPr lang="it-IT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az-Cyrl-AZ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Ѳ</m:t>
                                    </m:r>
                                  </m:e>
                                </m:acc>
                              </m:e>
                            </m:mr>
                            <m:mr>
                              <m:e>
                                <m:func>
                                  <m:funcPr>
                                    <m:ctrlPr>
                                      <a:rPr lang="it-IT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it-IT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it-IT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az-Cyrl-AZ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ф</m:t>
                                        </m:r>
                                      </m:e>
                                    </m:d>
                                  </m:e>
                                </m:func>
                                <m:acc>
                                  <m:accPr>
                                    <m:chr m:val="̇"/>
                                    <m:ctrlPr>
                                      <a:rPr lang="it-IT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az-Cyrl-AZ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Ѳ</m:t>
                                    </m:r>
                                  </m:e>
                                </m:acc>
                              </m:e>
                            </m:mr>
                          </m:m>
                        </m:e>
                      </m:d>
                      <m:r>
                        <a:rPr lang="it-IT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it-IT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it-IT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it-IT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it-IT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it-IT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it-IT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</m:mr>
                          </m:m>
                        </m:e>
                      </m:d>
                      <m:r>
                        <a:rPr lang="it-IT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it-IT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it-IT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it-IT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it-IT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it-IT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it-IT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3ABA06FE-B3F2-4BB5-B82B-9B83CC6F3D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8247" y="3155221"/>
                <a:ext cx="7375096" cy="89171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8C83B3DC-B3A1-4E9C-BE85-A463ACDD793A}"/>
                  </a:ext>
                </a:extLst>
              </p:cNvPr>
              <p:cNvSpPr txBox="1"/>
              <p:nvPr/>
            </p:nvSpPr>
            <p:spPr>
              <a:xfrm>
                <a:off x="1411546" y="4730615"/>
                <a:ext cx="748410" cy="3030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sSub>
                            <m:sSubPr>
                              <m:ctrlPr>
                                <a:rPr lang="it-IT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8C83B3DC-B3A1-4E9C-BE85-A463ACDD79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1546" y="4730615"/>
                <a:ext cx="748410" cy="303096"/>
              </a:xfrm>
              <a:prstGeom prst="rect">
                <a:avLst/>
              </a:prstGeom>
              <a:blipFill>
                <a:blip r:embed="rId6"/>
                <a:stretch>
                  <a:fillRect l="-4098" r="-7377" b="-18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370B0588-24F9-4EB1-84CC-3406157FA38C}"/>
              </a:ext>
            </a:extLst>
          </p:cNvPr>
          <p:cNvSpPr txBox="1"/>
          <p:nvPr/>
        </p:nvSpPr>
        <p:spPr>
          <a:xfrm>
            <a:off x="2379211" y="4684448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⇔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AD3CB4F9-2D99-49A7-BCB0-3FD237A7ED6F}"/>
                  </a:ext>
                </a:extLst>
              </p:cNvPr>
              <p:cNvSpPr txBox="1"/>
              <p:nvPr/>
            </p:nvSpPr>
            <p:spPr>
              <a:xfrm>
                <a:off x="2855993" y="4423254"/>
                <a:ext cx="7119898" cy="8917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sSub>
                            <m:sSubPr>
                              <m:ctrlPr>
                                <a:rPr lang="it-IT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it-IT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</m:sub>
                      </m:sSub>
                      <m:r>
                        <a:rPr lang="it-IT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sSub>
                            <m:sSubPr>
                              <m:ctrlPr>
                                <a:rPr lang="it-IT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e>
                            <m:sub>
                              <m:r>
                                <a:rPr lang="it-IT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</m:sub>
                      </m:sSub>
                      <m:r>
                        <a:rPr lang="it-IT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r>
                        <a:rPr lang="it-IT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it-IT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sSub>
                        <m:sSubPr>
                          <m:ctrlPr>
                            <a:rPr lang="it-IT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r>
                        <a:rPr lang="it-IT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it-IT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it-IT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acc>
                                  <m:accPr>
                                    <m:chr m:val="̇"/>
                                    <m:ctrlPr>
                                      <a:rPr lang="it-IT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it-IT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it-IT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it-IT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  <m:func>
                                  <m:funcPr>
                                    <m:ctrlPr>
                                      <a:rPr lang="it-IT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it-IT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it-IT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az-Cyrl-AZ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Ѳ</m:t>
                                        </m:r>
                                      </m:e>
                                    </m:d>
                                    <m:r>
                                      <a:rPr lang="it-IT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acc>
                                      <m:accPr>
                                        <m:chr m:val="̇"/>
                                        <m:ctrlPr>
                                          <a:rPr lang="it-IT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az-Cyrl-AZ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Ѳ</m:t>
                                        </m:r>
                                      </m:e>
                                    </m:acc>
                                  </m:e>
                                </m:func>
                              </m:e>
                            </m:mr>
                            <m:mr>
                              <m:e>
                                <m:acc>
                                  <m:accPr>
                                    <m:chr m:val="̇"/>
                                    <m:ctrlPr>
                                      <a:rPr lang="it-IT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it-IT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  <m:r>
                                  <a:rPr lang="it-IT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it-IT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  <m:func>
                                  <m:funcPr>
                                    <m:ctrlPr>
                                      <a:rPr lang="it-IT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it-IT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it-IT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az-Cyrl-AZ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Ѳ</m:t>
                                        </m:r>
                                      </m:e>
                                    </m:d>
                                    <m:r>
                                      <a:rPr lang="it-IT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acc>
                                      <m:accPr>
                                        <m:chr m:val="̇"/>
                                        <m:ctrlPr>
                                          <a:rPr lang="it-IT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az-Cyrl-AZ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Ѳ</m:t>
                                        </m:r>
                                      </m:e>
                                    </m:acc>
                                  </m:e>
                                </m:func>
                              </m:e>
                            </m:mr>
                            <m:mr>
                              <m:e>
                                <m:r>
                                  <a:rPr lang="it-IT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it-IT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it-IT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it-IT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it-IT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̇"/>
                                        <m:ctrlPr>
                                          <a:rPr lang="it-IT" i="1" dirty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l-GR" i="1" dirty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γ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it-IT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it-IT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  <m:d>
                                  <m:dPr>
                                    <m:ctrlPr>
                                      <a:rPr lang="it-IT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az-Cyrl-AZ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ф</m:t>
                                    </m:r>
                                  </m:e>
                                </m:d>
                                <m:r>
                                  <a:rPr lang="it-IT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acc>
                                  <m:accPr>
                                    <m:chr m:val="̇"/>
                                    <m:ctrlPr>
                                      <a:rPr lang="it-IT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az-Cyrl-AZ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Ѳ</m:t>
                                    </m:r>
                                  </m:e>
                                </m:acc>
                              </m:e>
                            </m:mr>
                            <m:mr>
                              <m:e>
                                <m:func>
                                  <m:funcPr>
                                    <m:ctrlPr>
                                      <a:rPr lang="it-IT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it-IT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it-IT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az-Cyrl-AZ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ф</m:t>
                                        </m:r>
                                      </m:e>
                                    </m:d>
                                  </m:e>
                                </m:func>
                                <m:acc>
                                  <m:accPr>
                                    <m:chr m:val="̇"/>
                                    <m:ctrlPr>
                                      <a:rPr lang="it-IT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az-Cyrl-AZ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Ѳ</m:t>
                                    </m:r>
                                  </m:e>
                                </m:acc>
                              </m:e>
                            </m:mr>
                          </m:m>
                        </m:e>
                      </m:d>
                      <m:r>
                        <a:rPr lang="it-IT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it-IT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it-IT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it-IT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it-IT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it-IT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it-IT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</m:mr>
                          </m:m>
                        </m:e>
                      </m:d>
                      <m:r>
                        <a:rPr lang="it-IT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it-IT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it-IT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it-IT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it-IT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it-IT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it-IT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AD3CB4F9-2D99-49A7-BCB0-3FD237A7ED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5993" y="4423254"/>
                <a:ext cx="7119898" cy="89171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8DA691A8-64F3-42CC-A693-75AF382A88B4}"/>
              </a:ext>
            </a:extLst>
          </p:cNvPr>
          <p:cNvSpPr txBox="1"/>
          <p:nvPr/>
        </p:nvSpPr>
        <p:spPr>
          <a:xfrm>
            <a:off x="956576" y="1992961"/>
            <a:ext cx="2269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Null</a:t>
            </a:r>
            <a:r>
              <a:rPr lang="it-IT" dirty="0"/>
              <a:t> </a:t>
            </a:r>
            <a:r>
              <a:rPr lang="it-IT" dirty="0" err="1"/>
              <a:t>lateral</a:t>
            </a:r>
            <a:r>
              <a:rPr lang="it-IT" dirty="0"/>
              <a:t> </a:t>
            </a:r>
            <a:r>
              <a:rPr lang="it-IT" dirty="0" err="1"/>
              <a:t>velocity</a:t>
            </a:r>
            <a:endParaRPr lang="it-IT" dirty="0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AFD720E3-7420-40A9-814C-D37395B63EED}"/>
              </a:ext>
            </a:extLst>
          </p:cNvPr>
          <p:cNvSpPr txBox="1"/>
          <p:nvPr/>
        </p:nvSpPr>
        <p:spPr>
          <a:xfrm>
            <a:off x="956580" y="2885861"/>
            <a:ext cx="2767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Right</a:t>
            </a:r>
            <a:r>
              <a:rPr lang="it-IT" dirty="0"/>
              <a:t> </a:t>
            </a:r>
            <a:r>
              <a:rPr lang="it-IT" dirty="0" err="1"/>
              <a:t>wheel</a:t>
            </a:r>
            <a:r>
              <a:rPr lang="it-IT" dirty="0"/>
              <a:t> pure </a:t>
            </a:r>
            <a:r>
              <a:rPr lang="it-IT" dirty="0" err="1"/>
              <a:t>rolling</a:t>
            </a:r>
            <a:endParaRPr lang="it-IT" dirty="0"/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B122AF9E-D669-44E4-895D-F2516CC60F22}"/>
              </a:ext>
            </a:extLst>
          </p:cNvPr>
          <p:cNvSpPr txBox="1"/>
          <p:nvPr/>
        </p:nvSpPr>
        <p:spPr>
          <a:xfrm>
            <a:off x="956580" y="4172340"/>
            <a:ext cx="2585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Left </a:t>
            </a:r>
            <a:r>
              <a:rPr lang="it-IT" dirty="0" err="1"/>
              <a:t>wheel</a:t>
            </a:r>
            <a:r>
              <a:rPr lang="it-IT" dirty="0"/>
              <a:t> pure </a:t>
            </a:r>
            <a:r>
              <a:rPr lang="it-IT" dirty="0" err="1"/>
              <a:t>rolling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777026638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ttivo">
  <a:themeElements>
    <a:clrScheme name="Retrospettivo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ttiv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ttivo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6401</TotalTime>
  <Words>2799</Words>
  <Application>Microsoft Office PowerPoint</Application>
  <PresentationFormat>Widescreen</PresentationFormat>
  <Paragraphs>573</Paragraphs>
  <Slides>72</Slides>
  <Notes>0</Notes>
  <HiddenSlides>0</HiddenSlides>
  <MMClips>16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72</vt:i4>
      </vt:variant>
    </vt:vector>
  </HeadingPairs>
  <TitlesOfParts>
    <vt:vector size="77" baseType="lpstr">
      <vt:lpstr>Arial</vt:lpstr>
      <vt:lpstr>Calibri</vt:lpstr>
      <vt:lpstr>Calibri Light</vt:lpstr>
      <vt:lpstr>Cambria Math</vt:lpstr>
      <vt:lpstr>Retrospettivo</vt:lpstr>
      <vt:lpstr>EGO – Walking on Slopes</vt:lpstr>
      <vt:lpstr>Goal</vt:lpstr>
      <vt:lpstr>Simulink System</vt:lpstr>
      <vt:lpstr>Referece Systems and Physical Parameters</vt:lpstr>
      <vt:lpstr>Denavit - Hartenberg</vt:lpstr>
      <vt:lpstr>Denavit - Hartenberg</vt:lpstr>
      <vt:lpstr>Dynamics</vt:lpstr>
      <vt:lpstr>Dynamics Equations Matrices</vt:lpstr>
      <vt:lpstr>Constraints</vt:lpstr>
      <vt:lpstr>Pfaffian Matrix</vt:lpstr>
      <vt:lpstr>Quasi-Velocities Solutions</vt:lpstr>
      <vt:lpstr>Final System</vt:lpstr>
      <vt:lpstr>Non-Actuated Model</vt:lpstr>
      <vt:lpstr>Non-Actuated Model</vt:lpstr>
      <vt:lpstr>Non-Actuated Model</vt:lpstr>
      <vt:lpstr>Non-Actuated Model</vt:lpstr>
      <vt:lpstr>Equilibria</vt:lpstr>
      <vt:lpstr>Model: Input-Output </vt:lpstr>
      <vt:lpstr>Sensors Modelling</vt:lpstr>
      <vt:lpstr>Simulink System</vt:lpstr>
      <vt:lpstr>IMU Implementation</vt:lpstr>
      <vt:lpstr>IMU: Input-Output </vt:lpstr>
      <vt:lpstr>Mahony Filter Design</vt:lpstr>
      <vt:lpstr>Simulink System</vt:lpstr>
      <vt:lpstr>Mahony Filter</vt:lpstr>
      <vt:lpstr>Mahony Filter</vt:lpstr>
      <vt:lpstr>Adding a Distance Sensor </vt:lpstr>
      <vt:lpstr>Mahony Algorithm</vt:lpstr>
      <vt:lpstr>Mahony Algorithm - Angles Results</vt:lpstr>
      <vt:lpstr>Mahony Algorithm - Angles Results</vt:lpstr>
      <vt:lpstr>Mahony Algorithm - Angles Errors</vt:lpstr>
      <vt:lpstr>Mahony Algorithm - Angles Errors</vt:lpstr>
      <vt:lpstr>Angles Rates</vt:lpstr>
      <vt:lpstr>Mahony Estimator: Input-Output</vt:lpstr>
      <vt:lpstr>Kalman Filter Design</vt:lpstr>
      <vt:lpstr>Simulink System</vt:lpstr>
      <vt:lpstr>Kalman System</vt:lpstr>
      <vt:lpstr>Kalman Prediction and Correction</vt:lpstr>
      <vt:lpstr>Tests Kalman Estimator</vt:lpstr>
      <vt:lpstr>Kalman - Yaw Rate &amp; Pitch Rate Results</vt:lpstr>
      <vt:lpstr>Kalman - Yaw Rate &amp; Pitch Rate Errors</vt:lpstr>
      <vt:lpstr>Kalman - Angles Results</vt:lpstr>
      <vt:lpstr>Kalman - Angles Errors</vt:lpstr>
      <vt:lpstr>Estimator: Input - Output</vt:lpstr>
      <vt:lpstr>Kalman vs Mahony</vt:lpstr>
      <vt:lpstr>Comparison between the two Estimators</vt:lpstr>
      <vt:lpstr>Structure for Estimators Comparison</vt:lpstr>
      <vt:lpstr>Yaw Rate &amp; Pitch Rate Results</vt:lpstr>
      <vt:lpstr>Yaw Rate &amp; Pitch Rate Errors</vt:lpstr>
      <vt:lpstr>Angles Results</vt:lpstr>
      <vt:lpstr>Angles Errors</vt:lpstr>
      <vt:lpstr>Comparison</vt:lpstr>
      <vt:lpstr>Controller Design</vt:lpstr>
      <vt:lpstr>Simulink System</vt:lpstr>
      <vt:lpstr>Controller Design (1/4)</vt:lpstr>
      <vt:lpstr>Controller Design (2/4)</vt:lpstr>
      <vt:lpstr>Controller Design (3/4)</vt:lpstr>
      <vt:lpstr>Controller Design (4/4)</vt:lpstr>
      <vt:lpstr>Implementation</vt:lpstr>
      <vt:lpstr>Final System</vt:lpstr>
      <vt:lpstr>Control - Pitch Reference</vt:lpstr>
      <vt:lpstr>New System Without Pitch Reference</vt:lpstr>
      <vt:lpstr>Could it work?</vt:lpstr>
      <vt:lpstr>Controller: Input – Output</vt:lpstr>
      <vt:lpstr>Final System</vt:lpstr>
      <vt:lpstr>Control Test, 1/6</vt:lpstr>
      <vt:lpstr>Control Test, 2/6</vt:lpstr>
      <vt:lpstr>Control Test, 3/6</vt:lpstr>
      <vt:lpstr>Control Test, 4/6</vt:lpstr>
      <vt:lpstr>Control Test, 5/6</vt:lpstr>
      <vt:lpstr>Control Test, 6/6</vt:lpstr>
      <vt:lpstr>EGO – Waling on Slopes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Controller Design</dc:title>
  <dc:creator>Stefano Maugeri</dc:creator>
  <cp:lastModifiedBy>Stefano Maugeri</cp:lastModifiedBy>
  <cp:revision>60</cp:revision>
  <dcterms:created xsi:type="dcterms:W3CDTF">2022-01-21T16:34:46Z</dcterms:created>
  <dcterms:modified xsi:type="dcterms:W3CDTF">2022-03-18T12:12:03Z</dcterms:modified>
</cp:coreProperties>
</file>